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98" r:id="rId9"/>
    <p:sldId id="283" r:id="rId10"/>
    <p:sldId id="263" r:id="rId11"/>
    <p:sldId id="299" r:id="rId12"/>
    <p:sldId id="284" r:id="rId13"/>
    <p:sldId id="264" r:id="rId14"/>
    <p:sldId id="300" r:id="rId15"/>
    <p:sldId id="285" r:id="rId16"/>
    <p:sldId id="265" r:id="rId17"/>
    <p:sldId id="301" r:id="rId18"/>
    <p:sldId id="286" r:id="rId19"/>
    <p:sldId id="266" r:id="rId20"/>
    <p:sldId id="302" r:id="rId21"/>
    <p:sldId id="293" r:id="rId22"/>
    <p:sldId id="267" r:id="rId23"/>
    <p:sldId id="303" r:id="rId24"/>
    <p:sldId id="288" r:id="rId25"/>
    <p:sldId id="268" r:id="rId26"/>
    <p:sldId id="304" r:id="rId27"/>
    <p:sldId id="289" r:id="rId28"/>
    <p:sldId id="270" r:id="rId29"/>
    <p:sldId id="305" r:id="rId30"/>
    <p:sldId id="290" r:id="rId31"/>
    <p:sldId id="271" r:id="rId32"/>
    <p:sldId id="306" r:id="rId33"/>
    <p:sldId id="291" r:id="rId34"/>
    <p:sldId id="272" r:id="rId35"/>
    <p:sldId id="307" r:id="rId36"/>
    <p:sldId id="292" r:id="rId37"/>
    <p:sldId id="295" r:id="rId38"/>
    <p:sldId id="296" r:id="rId39"/>
    <p:sldId id="297" r:id="rId40"/>
    <p:sldId id="281" r:id="rId41"/>
    <p:sldId id="278" r:id="rId42"/>
    <p:sldId id="277" r:id="rId43"/>
    <p:sldId id="279" r:id="rId44"/>
    <p:sldId id="280" r:id="rId4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07" autoAdjust="0"/>
    <p:restoredTop sz="94660"/>
  </p:normalViewPr>
  <p:slideViewPr>
    <p:cSldViewPr snapToGrid="0">
      <p:cViewPr varScale="1">
        <p:scale>
          <a:sx n="93" d="100"/>
          <a:sy n="93" d="100"/>
        </p:scale>
        <p:origin x="334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22411B-B0EA-4A95-B5C0-55E67B85F1AD}" type="datetimeFigureOut">
              <a:rPr lang="en-GB" smtClean="0"/>
              <a:t>17/02/2023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C3F18C-C349-488F-A834-9C58CB79E2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23930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{'measurement_type': '1D_sweep', 'gate_name': 'S1P', 'V_swing': 10.0, 'npt': 200, 't_meas': 50.0, 'biasT_corr': False, 'average': 40, 'diff': False, 'sample_rate': 100000000.0, 'acquisition_delay_ns': 500, 'n_columns': 4, 'line_margin': 1, 'bias_T_RC': 100, 'enabled_markers': [], 'differentiate': False, 'dataset_id': 1779, 'dataset_uuid': 1675441166652255110, 'sample_info': "&lt;class 'core_tools.data.SQL.connect.sample_info'&gt;"}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C3F18C-C349-488F-A834-9C58CB79E248}" type="slidenum">
              <a:rPr lang="en-GB" smtClean="0"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30850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{'measurement_type': '1D_sweep', 'gate_name': 'S1P', 'V_swing': 10.0, 'npt': 200, 't_meas': 50.0, 'biasT_corr': False, 'average': 40, 'diff': False, 'sample_rate': 100000000.0, 'acquisition_delay_ns': 500, 'n_columns': 4, 'line_margin': 1, 'bias_T_RC': 100, 'enabled_markers': [], 'differentiate': False, 'dataset_id': 1781, 'dataset_uuid': 1675442424495255110, 'sample_info': "&lt;class 'core_tools.data.SQL.connect.sample_info'&gt;"}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C3F18C-C349-488F-A834-9C58CB79E248}" type="slidenum">
              <a:rPr lang="en-GB" smtClean="0"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22690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{'measurement_type': '1D_sweep', 'gate_name': 'S1P', 'V_swing': 10.0, 'npt': 200, 't_meas': 50.0, 'biasT_corr': False, 'average': 40, 'diff': False, 'sample_rate': 100000000.0, 'acquisition_delay_ns': 500, 'n_columns': 4, 'line_margin': 1, 'bias_T_RC': 100, 'enabled_markers': [], 'differentiate': False, 'dataset_id': 1784, 'dataset_uuid': 1675444655098255110, 'sample_info': "&lt;class 'core_tools.data.SQL.connect.sample_info'&gt;"}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C3F18C-C349-488F-A834-9C58CB79E248}" type="slidenum">
              <a:rPr lang="en-GB" smtClean="0"/>
              <a:t>44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8701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BD1C7-0094-43BC-ADB7-FD7691B2EB44}" type="datetimeFigureOut">
              <a:rPr lang="en-GB" smtClean="0"/>
              <a:t>17/02/2023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2AD9A-9EE9-4060-8F3A-E74D5D8634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3197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BD1C7-0094-43BC-ADB7-FD7691B2EB44}" type="datetimeFigureOut">
              <a:rPr lang="en-GB" smtClean="0"/>
              <a:t>17/02/2023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2AD9A-9EE9-4060-8F3A-E74D5D8634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5112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BD1C7-0094-43BC-ADB7-FD7691B2EB44}" type="datetimeFigureOut">
              <a:rPr lang="en-GB" smtClean="0"/>
              <a:t>17/02/2023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2AD9A-9EE9-4060-8F3A-E74D5D8634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5805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BD1C7-0094-43BC-ADB7-FD7691B2EB44}" type="datetimeFigureOut">
              <a:rPr lang="en-GB" smtClean="0"/>
              <a:t>17/02/2023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2AD9A-9EE9-4060-8F3A-E74D5D8634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5616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BD1C7-0094-43BC-ADB7-FD7691B2EB44}" type="datetimeFigureOut">
              <a:rPr lang="en-GB" smtClean="0"/>
              <a:t>17/02/2023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2AD9A-9EE9-4060-8F3A-E74D5D8634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9492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BD1C7-0094-43BC-ADB7-FD7691B2EB44}" type="datetimeFigureOut">
              <a:rPr lang="en-GB" smtClean="0"/>
              <a:t>17/02/2023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2AD9A-9EE9-4060-8F3A-E74D5D8634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5013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BD1C7-0094-43BC-ADB7-FD7691B2EB44}" type="datetimeFigureOut">
              <a:rPr lang="en-GB" smtClean="0"/>
              <a:t>17/02/2023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2AD9A-9EE9-4060-8F3A-E74D5D8634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3169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BD1C7-0094-43BC-ADB7-FD7691B2EB44}" type="datetimeFigureOut">
              <a:rPr lang="en-GB" smtClean="0"/>
              <a:t>17/02/2023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2AD9A-9EE9-4060-8F3A-E74D5D8634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4214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BD1C7-0094-43BC-ADB7-FD7691B2EB44}" type="datetimeFigureOut">
              <a:rPr lang="en-GB" smtClean="0"/>
              <a:t>17/02/2023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2AD9A-9EE9-4060-8F3A-E74D5D8634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6466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BD1C7-0094-43BC-ADB7-FD7691B2EB44}" type="datetimeFigureOut">
              <a:rPr lang="en-GB" smtClean="0"/>
              <a:t>17/02/2023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2AD9A-9EE9-4060-8F3A-E74D5D8634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89038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BD1C7-0094-43BC-ADB7-FD7691B2EB44}" type="datetimeFigureOut">
              <a:rPr lang="en-GB" smtClean="0"/>
              <a:t>17/02/2023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2AD9A-9EE9-4060-8F3A-E74D5D8634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18748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BD1C7-0094-43BC-ADB7-FD7691B2EB44}" type="datetimeFigureOut">
              <a:rPr lang="en-GB" smtClean="0"/>
              <a:t>17/02/2023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2AD9A-9EE9-4060-8F3A-E74D5D8634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0693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Charge Noise Measurements</a:t>
            </a:r>
            <a:br>
              <a:rPr lang="en-GB" dirty="0"/>
            </a:br>
            <a:r>
              <a:rPr lang="en-GB" dirty="0"/>
              <a:t>SQ22-79-5-2-1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03 February 2023</a:t>
            </a:r>
          </a:p>
        </p:txBody>
      </p:sp>
    </p:spTree>
    <p:extLst>
      <p:ext uri="{BB962C8B-B14F-4D97-AF65-F5344CB8AC3E}">
        <p14:creationId xmlns:p14="http://schemas.microsoft.com/office/powerpoint/2010/main" val="8879430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6074274" y="2057105"/>
            <a:ext cx="3319463" cy="584893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3615690"/>
            <a:ext cx="4048804" cy="28389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5" y="0"/>
            <a:ext cx="10515600" cy="847725"/>
          </a:xfrm>
        </p:spPr>
        <p:txBody>
          <a:bodyPr>
            <a:noAutofit/>
          </a:bodyPr>
          <a:lstStyle/>
          <a:p>
            <a:r>
              <a:rPr lang="en-GB" sz="2800" dirty="0"/>
              <a:t>Peak 2 , Current targeted = 100 </a:t>
            </a:r>
            <a:r>
              <a:rPr lang="en-GB" sz="2800" dirty="0" err="1"/>
              <a:t>pA</a:t>
            </a:r>
            <a:r>
              <a:rPr lang="en-GB" sz="2800" dirty="0"/>
              <a:t>, Voltage valley = 1692 mV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2269127"/>
              </p:ext>
            </p:extLst>
          </p:nvPr>
        </p:nvGraphicFramePr>
        <p:xfrm>
          <a:off x="76199" y="1034415"/>
          <a:ext cx="11915775" cy="2702493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999906">
                  <a:extLst>
                    <a:ext uri="{9D8B030D-6E8A-4147-A177-3AD203B41FA5}">
                      <a16:colId xmlns:a16="http://schemas.microsoft.com/office/drawing/2014/main" val="89365514"/>
                    </a:ext>
                  </a:extLst>
                </a:gridCol>
                <a:gridCol w="2701591">
                  <a:extLst>
                    <a:ext uri="{9D8B030D-6E8A-4147-A177-3AD203B41FA5}">
                      <a16:colId xmlns:a16="http://schemas.microsoft.com/office/drawing/2014/main" val="2197842463"/>
                    </a:ext>
                  </a:extLst>
                </a:gridCol>
                <a:gridCol w="971634">
                  <a:extLst>
                    <a:ext uri="{9D8B030D-6E8A-4147-A177-3AD203B41FA5}">
                      <a16:colId xmlns:a16="http://schemas.microsoft.com/office/drawing/2014/main" val="3251685623"/>
                    </a:ext>
                  </a:extLst>
                </a:gridCol>
                <a:gridCol w="2287151">
                  <a:extLst>
                    <a:ext uri="{9D8B030D-6E8A-4147-A177-3AD203B41FA5}">
                      <a16:colId xmlns:a16="http://schemas.microsoft.com/office/drawing/2014/main" val="2079983391"/>
                    </a:ext>
                  </a:extLst>
                </a:gridCol>
                <a:gridCol w="2440464">
                  <a:extLst>
                    <a:ext uri="{9D8B030D-6E8A-4147-A177-3AD203B41FA5}">
                      <a16:colId xmlns:a16="http://schemas.microsoft.com/office/drawing/2014/main" val="3597878201"/>
                    </a:ext>
                  </a:extLst>
                </a:gridCol>
                <a:gridCol w="1180857">
                  <a:extLst>
                    <a:ext uri="{9D8B030D-6E8A-4147-A177-3AD203B41FA5}">
                      <a16:colId xmlns:a16="http://schemas.microsoft.com/office/drawing/2014/main" val="2502179791"/>
                    </a:ext>
                  </a:extLst>
                </a:gridCol>
                <a:gridCol w="1334172">
                  <a:extLst>
                    <a:ext uri="{9D8B030D-6E8A-4147-A177-3AD203B41FA5}">
                      <a16:colId xmlns:a16="http://schemas.microsoft.com/office/drawing/2014/main" val="1764695324"/>
                    </a:ext>
                  </a:extLst>
                </a:gridCol>
              </a:tblGrid>
              <a:tr h="1132749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Iteration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Charge</a:t>
                      </a:r>
                      <a:r>
                        <a:rPr lang="en-GB" baseline="0" dirty="0"/>
                        <a:t> noise Valley</a:t>
                      </a:r>
                    </a:p>
                    <a:p>
                      <a:pPr algn="ctr"/>
                      <a:r>
                        <a:rPr lang="en-GB" baseline="0" dirty="0" err="1"/>
                        <a:t>uuid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Approx</a:t>
                      </a:r>
                      <a:r>
                        <a:rPr lang="en-GB" dirty="0"/>
                        <a:t> </a:t>
                      </a:r>
                    </a:p>
                    <a:p>
                      <a:pPr algn="ctr"/>
                      <a:r>
                        <a:rPr lang="en-GB" dirty="0"/>
                        <a:t>Current (</a:t>
                      </a:r>
                      <a:r>
                        <a:rPr lang="en-GB" dirty="0" err="1"/>
                        <a:t>pA</a:t>
                      </a:r>
                      <a:r>
                        <a:rPr lang="en-GB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Comment</a:t>
                      </a:r>
                    </a:p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Charge</a:t>
                      </a:r>
                      <a:r>
                        <a:rPr lang="en-GB" baseline="0" dirty="0"/>
                        <a:t> noise Slope</a:t>
                      </a:r>
                    </a:p>
                    <a:p>
                      <a:pPr algn="ctr"/>
                      <a:r>
                        <a:rPr lang="en-GB" baseline="0" dirty="0" err="1"/>
                        <a:t>uuid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err="1"/>
                        <a:t>Approx</a:t>
                      </a:r>
                      <a:r>
                        <a:rPr lang="en-GB" dirty="0"/>
                        <a:t> Current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(</a:t>
                      </a:r>
                      <a:r>
                        <a:rPr lang="en-GB" dirty="0" err="1"/>
                        <a:t>pA</a:t>
                      </a:r>
                      <a:r>
                        <a:rPr lang="en-GB" dirty="0"/>
                        <a:t>)</a:t>
                      </a:r>
                    </a:p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Comment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8297162"/>
                  </a:ext>
                </a:extLst>
              </a:tr>
              <a:tr h="504591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1675365796554255110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1675366467956255110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accent2"/>
                          </a:solidFill>
                        </a:rPr>
                        <a:t>Drift</a:t>
                      </a:r>
                      <a:r>
                        <a:rPr lang="en-GB" b="1" baseline="0" dirty="0">
                          <a:solidFill>
                            <a:schemeClr val="accent2"/>
                          </a:solidFill>
                        </a:rPr>
                        <a:t> down </a:t>
                      </a:r>
                      <a:endParaRPr lang="en-GB" b="1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6887339"/>
                  </a:ext>
                </a:extLst>
              </a:tr>
              <a:tr h="504591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1675367080442255110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1675367768323255110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>
                          <a:solidFill>
                            <a:schemeClr val="accent2"/>
                          </a:solidFill>
                        </a:rPr>
                        <a:t>Drift down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260906"/>
                  </a:ext>
                </a:extLst>
              </a:tr>
              <a:tr h="504591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1675368380952255110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1675369084329255110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>
                          <a:solidFill>
                            <a:schemeClr val="accent2"/>
                          </a:solidFill>
                        </a:rPr>
                        <a:t>Drift down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7870929"/>
                  </a:ext>
                </a:extLst>
              </a:tr>
            </a:tbl>
          </a:graphicData>
        </a:graphic>
      </p:graphicFrame>
      <p:cxnSp>
        <p:nvCxnSpPr>
          <p:cNvPr id="8" name="Straight Arrow Connector 7"/>
          <p:cNvCxnSpPr/>
          <p:nvPr/>
        </p:nvCxnSpPr>
        <p:spPr>
          <a:xfrm>
            <a:off x="2705100" y="4486275"/>
            <a:ext cx="495300" cy="4953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792368" y="4937760"/>
            <a:ext cx="24080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effectLst/>
              </a:rPr>
              <a:t>1675369694773255110</a:t>
            </a:r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6644584" y="6155055"/>
            <a:ext cx="24080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effectLst/>
              </a:rPr>
              <a:t>1675369717362255110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22908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1615128-7F8B-7BF0-4297-1CE35995AD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272" y="1884701"/>
            <a:ext cx="10714649" cy="3756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2903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49358AEF-7493-47FF-E79B-DCB243732F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727965" cy="274528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3445B94-E88A-1F6A-91A3-31FD66F278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068" y="2857153"/>
            <a:ext cx="5464013" cy="400084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5878C34-2A80-3A5A-009E-A03C377638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9316" y="90051"/>
            <a:ext cx="5460203" cy="40732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83F89F9-24D9-67F0-7527-664112DDBAC5}"/>
              </a:ext>
            </a:extLst>
          </p:cNvPr>
          <p:cNvSpPr txBox="1"/>
          <p:nvPr/>
        </p:nvSpPr>
        <p:spPr>
          <a:xfrm>
            <a:off x="8602133" y="4375156"/>
            <a:ext cx="251460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Orange</a:t>
            </a:r>
          </a:p>
          <a:p>
            <a:r>
              <a:rPr lang="en-US" dirty="0"/>
              <a:t>Alpha =  1.34 +- 0.01</a:t>
            </a:r>
          </a:p>
          <a:p>
            <a:r>
              <a:rPr lang="en-US" dirty="0"/>
              <a:t>Charge noise =  0.887</a:t>
            </a:r>
          </a:p>
          <a:p>
            <a:endParaRPr lang="en-US" dirty="0"/>
          </a:p>
          <a:p>
            <a:r>
              <a:rPr lang="en-US" dirty="0"/>
              <a:t>Red</a:t>
            </a:r>
          </a:p>
          <a:p>
            <a:r>
              <a:rPr lang="en-US" dirty="0"/>
              <a:t>Alpha =  1.25 +- 0.01</a:t>
            </a:r>
          </a:p>
          <a:p>
            <a:r>
              <a:rPr lang="en-US" dirty="0"/>
              <a:t>Charge noise =  0.487</a:t>
            </a:r>
          </a:p>
        </p:txBody>
      </p:sp>
    </p:spTree>
    <p:extLst>
      <p:ext uri="{BB962C8B-B14F-4D97-AF65-F5344CB8AC3E}">
        <p14:creationId xmlns:p14="http://schemas.microsoft.com/office/powerpoint/2010/main" val="13691600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6691217" y="2170845"/>
            <a:ext cx="3394525" cy="614705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01535"/>
            <a:ext cx="4371975" cy="31041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5" y="0"/>
            <a:ext cx="10515600" cy="847725"/>
          </a:xfrm>
        </p:spPr>
        <p:txBody>
          <a:bodyPr>
            <a:noAutofit/>
          </a:bodyPr>
          <a:lstStyle/>
          <a:p>
            <a:r>
              <a:rPr lang="en-GB" sz="2800" dirty="0"/>
              <a:t>Peak 3 , Current targeted = 160 </a:t>
            </a:r>
            <a:r>
              <a:rPr lang="en-GB" sz="2800" dirty="0" err="1"/>
              <a:t>pA</a:t>
            </a:r>
            <a:r>
              <a:rPr lang="en-GB" sz="2800" dirty="0"/>
              <a:t>, Voltage valley = 1701 mV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1350330"/>
              </p:ext>
            </p:extLst>
          </p:nvPr>
        </p:nvGraphicFramePr>
        <p:xfrm>
          <a:off x="76198" y="1034415"/>
          <a:ext cx="12049127" cy="236982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1011096">
                  <a:extLst>
                    <a:ext uri="{9D8B030D-6E8A-4147-A177-3AD203B41FA5}">
                      <a16:colId xmlns:a16="http://schemas.microsoft.com/office/drawing/2014/main" val="89365514"/>
                    </a:ext>
                  </a:extLst>
                </a:gridCol>
                <a:gridCol w="2731825">
                  <a:extLst>
                    <a:ext uri="{9D8B030D-6E8A-4147-A177-3AD203B41FA5}">
                      <a16:colId xmlns:a16="http://schemas.microsoft.com/office/drawing/2014/main" val="2197842463"/>
                    </a:ext>
                  </a:extLst>
                </a:gridCol>
                <a:gridCol w="982508">
                  <a:extLst>
                    <a:ext uri="{9D8B030D-6E8A-4147-A177-3AD203B41FA5}">
                      <a16:colId xmlns:a16="http://schemas.microsoft.com/office/drawing/2014/main" val="3251685623"/>
                    </a:ext>
                  </a:extLst>
                </a:gridCol>
                <a:gridCol w="2312747">
                  <a:extLst>
                    <a:ext uri="{9D8B030D-6E8A-4147-A177-3AD203B41FA5}">
                      <a16:colId xmlns:a16="http://schemas.microsoft.com/office/drawing/2014/main" val="2079983391"/>
                    </a:ext>
                  </a:extLst>
                </a:gridCol>
                <a:gridCol w="2467776">
                  <a:extLst>
                    <a:ext uri="{9D8B030D-6E8A-4147-A177-3AD203B41FA5}">
                      <a16:colId xmlns:a16="http://schemas.microsoft.com/office/drawing/2014/main" val="3597878201"/>
                    </a:ext>
                  </a:extLst>
                </a:gridCol>
                <a:gridCol w="1194073">
                  <a:extLst>
                    <a:ext uri="{9D8B030D-6E8A-4147-A177-3AD203B41FA5}">
                      <a16:colId xmlns:a16="http://schemas.microsoft.com/office/drawing/2014/main" val="2502179791"/>
                    </a:ext>
                  </a:extLst>
                </a:gridCol>
                <a:gridCol w="1349102">
                  <a:extLst>
                    <a:ext uri="{9D8B030D-6E8A-4147-A177-3AD203B41FA5}">
                      <a16:colId xmlns:a16="http://schemas.microsoft.com/office/drawing/2014/main" val="1764695324"/>
                    </a:ext>
                  </a:extLst>
                </a:gridCol>
              </a:tblGrid>
              <a:tr h="1232535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Iteration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Charge</a:t>
                      </a:r>
                      <a:r>
                        <a:rPr lang="en-GB" baseline="0" dirty="0"/>
                        <a:t> noise Valley</a:t>
                      </a:r>
                    </a:p>
                    <a:p>
                      <a:pPr algn="ctr"/>
                      <a:r>
                        <a:rPr lang="en-GB" baseline="0" dirty="0" err="1"/>
                        <a:t>uuid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Approx</a:t>
                      </a:r>
                      <a:r>
                        <a:rPr lang="en-GB" dirty="0"/>
                        <a:t> </a:t>
                      </a:r>
                    </a:p>
                    <a:p>
                      <a:pPr algn="ctr"/>
                      <a:r>
                        <a:rPr lang="en-GB" dirty="0"/>
                        <a:t>Current (</a:t>
                      </a:r>
                      <a:r>
                        <a:rPr lang="en-GB" dirty="0" err="1"/>
                        <a:t>pA</a:t>
                      </a:r>
                      <a:r>
                        <a:rPr lang="en-GB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Comment</a:t>
                      </a:r>
                    </a:p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Charge</a:t>
                      </a:r>
                      <a:r>
                        <a:rPr lang="en-GB" baseline="0" dirty="0"/>
                        <a:t> noise Slope</a:t>
                      </a:r>
                    </a:p>
                    <a:p>
                      <a:pPr algn="ctr"/>
                      <a:r>
                        <a:rPr lang="en-GB" baseline="0" dirty="0" err="1"/>
                        <a:t>uuid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err="1"/>
                        <a:t>Approx</a:t>
                      </a:r>
                      <a:r>
                        <a:rPr lang="en-GB" dirty="0"/>
                        <a:t> Current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(</a:t>
                      </a:r>
                      <a:r>
                        <a:rPr lang="en-GB" dirty="0" err="1"/>
                        <a:t>pA</a:t>
                      </a:r>
                      <a:r>
                        <a:rPr lang="en-GB" dirty="0"/>
                        <a:t>)</a:t>
                      </a:r>
                    </a:p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Comment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8297162"/>
                  </a:ext>
                </a:extLst>
              </a:tr>
              <a:tr h="405765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1675370195862255110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1675370894263255110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accent2"/>
                          </a:solidFill>
                        </a:rPr>
                        <a:t>Drift</a:t>
                      </a:r>
                      <a:r>
                        <a:rPr lang="en-GB" b="1" baseline="0" dirty="0">
                          <a:solidFill>
                            <a:schemeClr val="accent2"/>
                          </a:solidFill>
                        </a:rPr>
                        <a:t> down</a:t>
                      </a:r>
                      <a:endParaRPr lang="en-GB" b="1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6887339"/>
                  </a:ext>
                </a:extLst>
              </a:tr>
              <a:tr h="321673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1675371506902255110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1675372198705255110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ok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260906"/>
                  </a:ext>
                </a:extLst>
              </a:tr>
              <a:tr h="321673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1675372811505255110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1675373562102255110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>
                          <a:solidFill>
                            <a:schemeClr val="accent2"/>
                          </a:solidFill>
                        </a:rPr>
                        <a:t>Drift down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7870929"/>
                  </a:ext>
                </a:extLst>
              </a:tr>
            </a:tbl>
          </a:graphicData>
        </a:graphic>
      </p:graphicFrame>
      <p:cxnSp>
        <p:nvCxnSpPr>
          <p:cNvPr id="8" name="Straight Arrow Connector 7"/>
          <p:cNvCxnSpPr/>
          <p:nvPr/>
        </p:nvCxnSpPr>
        <p:spPr>
          <a:xfrm>
            <a:off x="2705100" y="4486275"/>
            <a:ext cx="495300" cy="4953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792368" y="4937760"/>
            <a:ext cx="24080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effectLst/>
              </a:rPr>
              <a:t>1675374172802255110</a:t>
            </a:r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6644584" y="6155055"/>
            <a:ext cx="24080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effectLst/>
              </a:rPr>
              <a:t>1675374195146255110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60728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7D00F77-7F64-05A1-1377-40768C6BDC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710" y="2019919"/>
            <a:ext cx="10836579" cy="3852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3827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E061A612-764D-897E-A86C-F30A56AAD6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79" y="0"/>
            <a:ext cx="3461621" cy="255922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22A5A8F-41A8-FE0B-9E6A-894B673489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812" y="2559222"/>
            <a:ext cx="5486875" cy="406181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61584B2-9881-7CB0-4A4A-0CF57D50E6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5315" y="302395"/>
            <a:ext cx="5479255" cy="397798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5E81C1F-E15F-DCC6-5B19-8626395530C4}"/>
              </a:ext>
            </a:extLst>
          </p:cNvPr>
          <p:cNvSpPr txBox="1"/>
          <p:nvPr/>
        </p:nvSpPr>
        <p:spPr>
          <a:xfrm>
            <a:off x="8119533" y="4590128"/>
            <a:ext cx="283868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Orange</a:t>
            </a:r>
          </a:p>
          <a:p>
            <a:r>
              <a:rPr lang="en-US" dirty="0"/>
              <a:t>Alpha =  0.94 +- 0.01</a:t>
            </a:r>
          </a:p>
          <a:p>
            <a:r>
              <a:rPr lang="en-US" dirty="0"/>
              <a:t>Charge noise =  1.402</a:t>
            </a:r>
          </a:p>
          <a:p>
            <a:r>
              <a:rPr lang="en-US" dirty="0"/>
              <a:t>Red</a:t>
            </a:r>
          </a:p>
          <a:p>
            <a:r>
              <a:rPr lang="en-US" dirty="0"/>
              <a:t>Alpha =  1.32 +- 0.01</a:t>
            </a:r>
          </a:p>
          <a:p>
            <a:r>
              <a:rPr lang="en-US" dirty="0"/>
              <a:t>Charge noise =  0.765</a:t>
            </a:r>
          </a:p>
        </p:txBody>
      </p:sp>
    </p:spTree>
    <p:extLst>
      <p:ext uri="{BB962C8B-B14F-4D97-AF65-F5344CB8AC3E}">
        <p14:creationId xmlns:p14="http://schemas.microsoft.com/office/powerpoint/2010/main" val="9801567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6572250" y="2597495"/>
            <a:ext cx="3449057" cy="506253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662" y="3519488"/>
            <a:ext cx="4728476" cy="33385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5" y="0"/>
            <a:ext cx="10515600" cy="847725"/>
          </a:xfrm>
        </p:spPr>
        <p:txBody>
          <a:bodyPr>
            <a:noAutofit/>
          </a:bodyPr>
          <a:lstStyle/>
          <a:p>
            <a:r>
              <a:rPr lang="en-GB" sz="2800" dirty="0"/>
              <a:t>Peak 4 , Current targeted = 300 </a:t>
            </a:r>
            <a:r>
              <a:rPr lang="en-GB" sz="2800" dirty="0" err="1"/>
              <a:t>pA</a:t>
            </a:r>
            <a:r>
              <a:rPr lang="en-GB" sz="2800" dirty="0"/>
              <a:t>, Voltage valley = 1711 mV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6892641"/>
              </p:ext>
            </p:extLst>
          </p:nvPr>
        </p:nvGraphicFramePr>
        <p:xfrm>
          <a:off x="76198" y="1034415"/>
          <a:ext cx="12049127" cy="236982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1011096">
                  <a:extLst>
                    <a:ext uri="{9D8B030D-6E8A-4147-A177-3AD203B41FA5}">
                      <a16:colId xmlns:a16="http://schemas.microsoft.com/office/drawing/2014/main" val="89365514"/>
                    </a:ext>
                  </a:extLst>
                </a:gridCol>
                <a:gridCol w="2731825">
                  <a:extLst>
                    <a:ext uri="{9D8B030D-6E8A-4147-A177-3AD203B41FA5}">
                      <a16:colId xmlns:a16="http://schemas.microsoft.com/office/drawing/2014/main" val="2197842463"/>
                    </a:ext>
                  </a:extLst>
                </a:gridCol>
                <a:gridCol w="982508">
                  <a:extLst>
                    <a:ext uri="{9D8B030D-6E8A-4147-A177-3AD203B41FA5}">
                      <a16:colId xmlns:a16="http://schemas.microsoft.com/office/drawing/2014/main" val="3251685623"/>
                    </a:ext>
                  </a:extLst>
                </a:gridCol>
                <a:gridCol w="2312747">
                  <a:extLst>
                    <a:ext uri="{9D8B030D-6E8A-4147-A177-3AD203B41FA5}">
                      <a16:colId xmlns:a16="http://schemas.microsoft.com/office/drawing/2014/main" val="2079983391"/>
                    </a:ext>
                  </a:extLst>
                </a:gridCol>
                <a:gridCol w="2467776">
                  <a:extLst>
                    <a:ext uri="{9D8B030D-6E8A-4147-A177-3AD203B41FA5}">
                      <a16:colId xmlns:a16="http://schemas.microsoft.com/office/drawing/2014/main" val="3597878201"/>
                    </a:ext>
                  </a:extLst>
                </a:gridCol>
                <a:gridCol w="1194073">
                  <a:extLst>
                    <a:ext uri="{9D8B030D-6E8A-4147-A177-3AD203B41FA5}">
                      <a16:colId xmlns:a16="http://schemas.microsoft.com/office/drawing/2014/main" val="2502179791"/>
                    </a:ext>
                  </a:extLst>
                </a:gridCol>
                <a:gridCol w="1349102">
                  <a:extLst>
                    <a:ext uri="{9D8B030D-6E8A-4147-A177-3AD203B41FA5}">
                      <a16:colId xmlns:a16="http://schemas.microsoft.com/office/drawing/2014/main" val="1764695324"/>
                    </a:ext>
                  </a:extLst>
                </a:gridCol>
              </a:tblGrid>
              <a:tr h="1232535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Iteration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Charge</a:t>
                      </a:r>
                      <a:r>
                        <a:rPr lang="en-GB" baseline="0" dirty="0"/>
                        <a:t> noise Valley</a:t>
                      </a:r>
                    </a:p>
                    <a:p>
                      <a:pPr algn="ctr"/>
                      <a:r>
                        <a:rPr lang="en-GB" baseline="0" dirty="0" err="1"/>
                        <a:t>uuid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Approx</a:t>
                      </a:r>
                      <a:r>
                        <a:rPr lang="en-GB" dirty="0"/>
                        <a:t> </a:t>
                      </a:r>
                    </a:p>
                    <a:p>
                      <a:pPr algn="ctr"/>
                      <a:r>
                        <a:rPr lang="en-GB" dirty="0"/>
                        <a:t>Current (</a:t>
                      </a:r>
                      <a:r>
                        <a:rPr lang="en-GB" dirty="0" err="1"/>
                        <a:t>pA</a:t>
                      </a:r>
                      <a:r>
                        <a:rPr lang="en-GB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Comment</a:t>
                      </a:r>
                    </a:p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Charge</a:t>
                      </a:r>
                      <a:r>
                        <a:rPr lang="en-GB" baseline="0" dirty="0"/>
                        <a:t> noise Slope</a:t>
                      </a:r>
                    </a:p>
                    <a:p>
                      <a:pPr algn="ctr"/>
                      <a:r>
                        <a:rPr lang="en-GB" baseline="0" dirty="0" err="1"/>
                        <a:t>uuid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err="1"/>
                        <a:t>Approx</a:t>
                      </a:r>
                      <a:r>
                        <a:rPr lang="en-GB" dirty="0"/>
                        <a:t> Current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(</a:t>
                      </a:r>
                      <a:r>
                        <a:rPr lang="en-GB" dirty="0" err="1"/>
                        <a:t>pA</a:t>
                      </a:r>
                      <a:r>
                        <a:rPr lang="en-GB" dirty="0"/>
                        <a:t>)</a:t>
                      </a:r>
                    </a:p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Comment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8297162"/>
                  </a:ext>
                </a:extLst>
              </a:tr>
              <a:tr h="405765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1675374665329255110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1675375432172255110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accent2"/>
                          </a:solidFill>
                        </a:rPr>
                        <a:t>Drift</a:t>
                      </a:r>
                      <a:r>
                        <a:rPr lang="en-GB" b="1" baseline="0" dirty="0">
                          <a:solidFill>
                            <a:schemeClr val="accent2"/>
                          </a:solidFill>
                        </a:rPr>
                        <a:t> down</a:t>
                      </a:r>
                      <a:endParaRPr lang="en-GB" b="1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6887339"/>
                  </a:ext>
                </a:extLst>
              </a:tr>
              <a:tr h="321673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1675376755117255110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1675376755117255110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>
                          <a:solidFill>
                            <a:schemeClr val="accent2"/>
                          </a:solidFill>
                        </a:rPr>
                        <a:t>Drift</a:t>
                      </a:r>
                      <a:r>
                        <a:rPr lang="en-GB" b="1" baseline="0" dirty="0">
                          <a:solidFill>
                            <a:schemeClr val="accent2"/>
                          </a:solidFill>
                        </a:rPr>
                        <a:t> down</a:t>
                      </a:r>
                      <a:endParaRPr lang="en-GB" b="1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260906"/>
                  </a:ext>
                </a:extLst>
              </a:tr>
              <a:tr h="321673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1675377367951255110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1675378078141255110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300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>
                          <a:solidFill>
                            <a:schemeClr val="accent2"/>
                          </a:solidFill>
                        </a:rPr>
                        <a:t>Drift down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7870929"/>
                  </a:ext>
                </a:extLst>
              </a:tr>
            </a:tbl>
          </a:graphicData>
        </a:graphic>
      </p:graphicFrame>
      <p:cxnSp>
        <p:nvCxnSpPr>
          <p:cNvPr id="8" name="Straight Arrow Connector 7"/>
          <p:cNvCxnSpPr/>
          <p:nvPr/>
        </p:nvCxnSpPr>
        <p:spPr>
          <a:xfrm>
            <a:off x="3200400" y="4284345"/>
            <a:ext cx="495300" cy="4953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528515" y="3875961"/>
            <a:ext cx="24080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effectLst/>
              </a:rPr>
              <a:t>1675378688896255110</a:t>
            </a:r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6644584" y="6155055"/>
            <a:ext cx="24080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effectLst/>
              </a:rPr>
              <a:t>1675378711123255110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47708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38A36A-8E8C-3781-0269-1E9E15171C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20342D-02BD-B798-D4C4-5F59AF43C9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6B2103B-8D93-E299-9BDD-C6818A0086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391" y="1575274"/>
            <a:ext cx="10703218" cy="3707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5813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996A8C27-9278-024D-41EF-5029D80538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96" y="0"/>
            <a:ext cx="3397961" cy="248238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081B6F1-FCA1-47A6-BB05-488B9E5EB4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328" y="2758085"/>
            <a:ext cx="5475444" cy="409991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7386C0B-111E-4AB7-5E22-946FC7A6F7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2951" y="279359"/>
            <a:ext cx="5429721" cy="40656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6720ED6-9BDB-773B-821A-A56DF9EA4970}"/>
              </a:ext>
            </a:extLst>
          </p:cNvPr>
          <p:cNvSpPr txBox="1"/>
          <p:nvPr/>
        </p:nvSpPr>
        <p:spPr>
          <a:xfrm>
            <a:off x="8331200" y="4628479"/>
            <a:ext cx="248073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orange:</a:t>
            </a:r>
          </a:p>
          <a:p>
            <a:r>
              <a:rPr lang="en-US" dirty="0"/>
              <a:t>Alpha =  0.94 +- 0.01</a:t>
            </a:r>
          </a:p>
          <a:p>
            <a:r>
              <a:rPr lang="en-US" dirty="0"/>
              <a:t>Charge noise =  0.999</a:t>
            </a:r>
          </a:p>
          <a:p>
            <a:r>
              <a:rPr lang="en-US" dirty="0"/>
              <a:t>red:</a:t>
            </a:r>
          </a:p>
          <a:p>
            <a:r>
              <a:rPr lang="en-US" dirty="0"/>
              <a:t>Alpha =  0.86 +- 0.02</a:t>
            </a:r>
          </a:p>
          <a:p>
            <a:r>
              <a:rPr lang="en-US" dirty="0"/>
              <a:t>Charge noise =  0.646</a:t>
            </a:r>
          </a:p>
        </p:txBody>
      </p:sp>
    </p:spTree>
    <p:extLst>
      <p:ext uri="{BB962C8B-B14F-4D97-AF65-F5344CB8AC3E}">
        <p14:creationId xmlns:p14="http://schemas.microsoft.com/office/powerpoint/2010/main" val="39098712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6419469" y="2355281"/>
            <a:ext cx="3416865" cy="580409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88" y="3613709"/>
            <a:ext cx="4624388" cy="324429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5" y="0"/>
            <a:ext cx="10515600" cy="847725"/>
          </a:xfrm>
        </p:spPr>
        <p:txBody>
          <a:bodyPr>
            <a:noAutofit/>
          </a:bodyPr>
          <a:lstStyle/>
          <a:p>
            <a:r>
              <a:rPr lang="en-GB" sz="2800" dirty="0"/>
              <a:t>Peak 5 , Current targeted = 400 </a:t>
            </a:r>
            <a:r>
              <a:rPr lang="en-GB" sz="2800" dirty="0" err="1"/>
              <a:t>pA</a:t>
            </a:r>
            <a:r>
              <a:rPr lang="en-GB" sz="2800" dirty="0"/>
              <a:t>, Voltage valley = 1721 mV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1300158"/>
              </p:ext>
            </p:extLst>
          </p:nvPr>
        </p:nvGraphicFramePr>
        <p:xfrm>
          <a:off x="76198" y="1034415"/>
          <a:ext cx="12049127" cy="236982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1011096">
                  <a:extLst>
                    <a:ext uri="{9D8B030D-6E8A-4147-A177-3AD203B41FA5}">
                      <a16:colId xmlns:a16="http://schemas.microsoft.com/office/drawing/2014/main" val="89365514"/>
                    </a:ext>
                  </a:extLst>
                </a:gridCol>
                <a:gridCol w="2731825">
                  <a:extLst>
                    <a:ext uri="{9D8B030D-6E8A-4147-A177-3AD203B41FA5}">
                      <a16:colId xmlns:a16="http://schemas.microsoft.com/office/drawing/2014/main" val="2197842463"/>
                    </a:ext>
                  </a:extLst>
                </a:gridCol>
                <a:gridCol w="982508">
                  <a:extLst>
                    <a:ext uri="{9D8B030D-6E8A-4147-A177-3AD203B41FA5}">
                      <a16:colId xmlns:a16="http://schemas.microsoft.com/office/drawing/2014/main" val="3251685623"/>
                    </a:ext>
                  </a:extLst>
                </a:gridCol>
                <a:gridCol w="2312747">
                  <a:extLst>
                    <a:ext uri="{9D8B030D-6E8A-4147-A177-3AD203B41FA5}">
                      <a16:colId xmlns:a16="http://schemas.microsoft.com/office/drawing/2014/main" val="2079983391"/>
                    </a:ext>
                  </a:extLst>
                </a:gridCol>
                <a:gridCol w="2467776">
                  <a:extLst>
                    <a:ext uri="{9D8B030D-6E8A-4147-A177-3AD203B41FA5}">
                      <a16:colId xmlns:a16="http://schemas.microsoft.com/office/drawing/2014/main" val="3597878201"/>
                    </a:ext>
                  </a:extLst>
                </a:gridCol>
                <a:gridCol w="1194073">
                  <a:extLst>
                    <a:ext uri="{9D8B030D-6E8A-4147-A177-3AD203B41FA5}">
                      <a16:colId xmlns:a16="http://schemas.microsoft.com/office/drawing/2014/main" val="2502179791"/>
                    </a:ext>
                  </a:extLst>
                </a:gridCol>
                <a:gridCol w="1349102">
                  <a:extLst>
                    <a:ext uri="{9D8B030D-6E8A-4147-A177-3AD203B41FA5}">
                      <a16:colId xmlns:a16="http://schemas.microsoft.com/office/drawing/2014/main" val="1764695324"/>
                    </a:ext>
                  </a:extLst>
                </a:gridCol>
              </a:tblGrid>
              <a:tr h="1232535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Iteration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Charge</a:t>
                      </a:r>
                      <a:r>
                        <a:rPr lang="en-GB" baseline="0" dirty="0"/>
                        <a:t> noise Valley</a:t>
                      </a:r>
                    </a:p>
                    <a:p>
                      <a:pPr algn="ctr"/>
                      <a:r>
                        <a:rPr lang="en-GB" baseline="0" dirty="0" err="1"/>
                        <a:t>uuid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Approx</a:t>
                      </a:r>
                      <a:r>
                        <a:rPr lang="en-GB" dirty="0"/>
                        <a:t> </a:t>
                      </a:r>
                    </a:p>
                    <a:p>
                      <a:pPr algn="ctr"/>
                      <a:r>
                        <a:rPr lang="en-GB" dirty="0"/>
                        <a:t>Current (</a:t>
                      </a:r>
                      <a:r>
                        <a:rPr lang="en-GB" dirty="0" err="1"/>
                        <a:t>pA</a:t>
                      </a:r>
                      <a:r>
                        <a:rPr lang="en-GB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Comment</a:t>
                      </a:r>
                    </a:p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Charge</a:t>
                      </a:r>
                      <a:r>
                        <a:rPr lang="en-GB" baseline="0" dirty="0"/>
                        <a:t> noise Slope</a:t>
                      </a:r>
                    </a:p>
                    <a:p>
                      <a:pPr algn="ctr"/>
                      <a:r>
                        <a:rPr lang="en-GB" baseline="0" dirty="0" err="1"/>
                        <a:t>uuid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err="1"/>
                        <a:t>Approx</a:t>
                      </a:r>
                      <a:r>
                        <a:rPr lang="en-GB" dirty="0"/>
                        <a:t> Current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(</a:t>
                      </a:r>
                      <a:r>
                        <a:rPr lang="en-GB" dirty="0" err="1"/>
                        <a:t>pA</a:t>
                      </a:r>
                      <a:r>
                        <a:rPr lang="en-GB" dirty="0"/>
                        <a:t>)</a:t>
                      </a:r>
                    </a:p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Comment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8297162"/>
                  </a:ext>
                </a:extLst>
              </a:tr>
              <a:tr h="405765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1675379175620255110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1675379871178255110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380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accent2"/>
                          </a:solidFill>
                        </a:rPr>
                        <a:t>Drift</a:t>
                      </a:r>
                      <a:r>
                        <a:rPr lang="en-GB" b="1" baseline="0" dirty="0">
                          <a:solidFill>
                            <a:schemeClr val="accent2"/>
                          </a:solidFill>
                        </a:rPr>
                        <a:t> down</a:t>
                      </a:r>
                      <a:endParaRPr lang="en-GB" b="1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6887339"/>
                  </a:ext>
                </a:extLst>
              </a:tr>
              <a:tr h="321673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1675380483962255110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1675381186103255110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340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>
                          <a:solidFill>
                            <a:schemeClr val="accent2"/>
                          </a:solidFill>
                        </a:rPr>
                        <a:t>Drift</a:t>
                      </a:r>
                      <a:r>
                        <a:rPr lang="en-GB" b="1" baseline="0" dirty="0">
                          <a:solidFill>
                            <a:schemeClr val="accent2"/>
                          </a:solidFill>
                        </a:rPr>
                        <a:t> down</a:t>
                      </a:r>
                      <a:endParaRPr lang="en-GB" b="1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260906"/>
                  </a:ext>
                </a:extLst>
              </a:tr>
              <a:tr h="321673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1675381798904255110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1675382505771255110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400/600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>
                          <a:solidFill>
                            <a:schemeClr val="accent2"/>
                          </a:solidFill>
                        </a:rPr>
                        <a:t>jump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7870929"/>
                  </a:ext>
                </a:extLst>
              </a:tr>
            </a:tbl>
          </a:graphicData>
        </a:graphic>
      </p:graphicFrame>
      <p:cxnSp>
        <p:nvCxnSpPr>
          <p:cNvPr id="8" name="Straight Arrow Connector 7"/>
          <p:cNvCxnSpPr/>
          <p:nvPr/>
        </p:nvCxnSpPr>
        <p:spPr>
          <a:xfrm>
            <a:off x="3200400" y="4284345"/>
            <a:ext cx="495300" cy="4953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528515" y="3875961"/>
            <a:ext cx="24080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effectLst/>
              </a:rPr>
              <a:t>1675383116499255110</a:t>
            </a:r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6644584" y="6155055"/>
            <a:ext cx="24080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effectLst/>
              </a:rPr>
              <a:t>1675383138872255110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4390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About the sample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98318" y="2116569"/>
            <a:ext cx="5988643" cy="3037321"/>
          </a:xfrm>
          <a:prstGeom prst="rect">
            <a:avLst/>
          </a:prstGeom>
          <a:solidFill>
            <a:srgbClr val="FBAE00"/>
          </a:solidFill>
        </p:spPr>
      </p:pic>
      <p:sp>
        <p:nvSpPr>
          <p:cNvPr id="5" name="TextBox 4"/>
          <p:cNvSpPr txBox="1"/>
          <p:nvPr/>
        </p:nvSpPr>
        <p:spPr>
          <a:xfrm>
            <a:off x="6096000" y="2305829"/>
            <a:ext cx="98921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2x2d2s</a:t>
            </a:r>
          </a:p>
        </p:txBody>
      </p:sp>
      <p:sp>
        <p:nvSpPr>
          <p:cNvPr id="6" name="Oval 5"/>
          <p:cNvSpPr/>
          <p:nvPr/>
        </p:nvSpPr>
        <p:spPr>
          <a:xfrm>
            <a:off x="9434944" y="2250025"/>
            <a:ext cx="1487978" cy="2718263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465512" y="2615333"/>
            <a:ext cx="45054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S2P Leaking to GND</a:t>
            </a:r>
            <a:r>
              <a:rPr lang="en-GB" dirty="0"/>
              <a:t>: Not sure it is fridge problem or device problem</a:t>
            </a:r>
          </a:p>
          <a:p>
            <a:endParaRPr lang="en-GB" dirty="0">
              <a:sym typeface="Wingdings" panose="05000000000000000000" pitchFamily="2" charset="2"/>
            </a:endParaRPr>
          </a:p>
          <a:p>
            <a:r>
              <a:rPr lang="en-GB" dirty="0">
                <a:sym typeface="Wingdings" panose="05000000000000000000" pitchFamily="2" charset="2"/>
              </a:rPr>
              <a:t> Kept at 0V all the time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455463" y="4184964"/>
            <a:ext cx="5205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S1B1 has very little effect but enough to have a dot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9060872" y="1668954"/>
            <a:ext cx="34913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SET Studied for charge noise</a:t>
            </a:r>
          </a:p>
        </p:txBody>
      </p:sp>
    </p:spTree>
    <p:extLst>
      <p:ext uri="{BB962C8B-B14F-4D97-AF65-F5344CB8AC3E}">
        <p14:creationId xmlns:p14="http://schemas.microsoft.com/office/powerpoint/2010/main" val="20677699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18BB8A7-447E-8DEF-44F4-EC1DA2359F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340" y="2446650"/>
            <a:ext cx="10707028" cy="3730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27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0EAD05D-B401-1DE8-C930-9D627BCB1E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685" y="135081"/>
            <a:ext cx="3167802" cy="234141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87DC180-1CD2-FB32-C9AA-5F95E61124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178" y="2552525"/>
            <a:ext cx="5475444" cy="40389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280637F-9920-BB8E-B438-9BD541F43F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5267" y="455120"/>
            <a:ext cx="5494496" cy="40427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3D5DFA6-7C4F-6FAC-8958-98B9B9F679C7}"/>
              </a:ext>
            </a:extLst>
          </p:cNvPr>
          <p:cNvSpPr txBox="1"/>
          <p:nvPr/>
        </p:nvSpPr>
        <p:spPr>
          <a:xfrm>
            <a:off x="8020050" y="5058460"/>
            <a:ext cx="23907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Alpha =  1.42 +- 0.01</a:t>
            </a:r>
          </a:p>
          <a:p>
            <a:r>
              <a:rPr lang="en-US" dirty="0"/>
              <a:t>Charge noise =  1.313</a:t>
            </a:r>
          </a:p>
        </p:txBody>
      </p:sp>
    </p:spTree>
    <p:extLst>
      <p:ext uri="{BB962C8B-B14F-4D97-AF65-F5344CB8AC3E}">
        <p14:creationId xmlns:p14="http://schemas.microsoft.com/office/powerpoint/2010/main" val="25997140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6530127" y="2130287"/>
            <a:ext cx="3304363" cy="590616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3" y="3431186"/>
            <a:ext cx="4833938" cy="34268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5" y="0"/>
            <a:ext cx="10515600" cy="847725"/>
          </a:xfrm>
        </p:spPr>
        <p:txBody>
          <a:bodyPr>
            <a:noAutofit/>
          </a:bodyPr>
          <a:lstStyle/>
          <a:p>
            <a:r>
              <a:rPr lang="en-GB" sz="2800" dirty="0"/>
              <a:t>Peak 6 , Current targeted = 450 </a:t>
            </a:r>
            <a:r>
              <a:rPr lang="en-GB" sz="2800" dirty="0" err="1"/>
              <a:t>pA</a:t>
            </a:r>
            <a:r>
              <a:rPr lang="en-GB" sz="2800" dirty="0"/>
              <a:t>, Voltage valley = 1731 mV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9125835"/>
              </p:ext>
            </p:extLst>
          </p:nvPr>
        </p:nvGraphicFramePr>
        <p:xfrm>
          <a:off x="76198" y="1034415"/>
          <a:ext cx="12049127" cy="236982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1011096">
                  <a:extLst>
                    <a:ext uri="{9D8B030D-6E8A-4147-A177-3AD203B41FA5}">
                      <a16:colId xmlns:a16="http://schemas.microsoft.com/office/drawing/2014/main" val="89365514"/>
                    </a:ext>
                  </a:extLst>
                </a:gridCol>
                <a:gridCol w="2731825">
                  <a:extLst>
                    <a:ext uri="{9D8B030D-6E8A-4147-A177-3AD203B41FA5}">
                      <a16:colId xmlns:a16="http://schemas.microsoft.com/office/drawing/2014/main" val="2197842463"/>
                    </a:ext>
                  </a:extLst>
                </a:gridCol>
                <a:gridCol w="982508">
                  <a:extLst>
                    <a:ext uri="{9D8B030D-6E8A-4147-A177-3AD203B41FA5}">
                      <a16:colId xmlns:a16="http://schemas.microsoft.com/office/drawing/2014/main" val="3251685623"/>
                    </a:ext>
                  </a:extLst>
                </a:gridCol>
                <a:gridCol w="2312747">
                  <a:extLst>
                    <a:ext uri="{9D8B030D-6E8A-4147-A177-3AD203B41FA5}">
                      <a16:colId xmlns:a16="http://schemas.microsoft.com/office/drawing/2014/main" val="2079983391"/>
                    </a:ext>
                  </a:extLst>
                </a:gridCol>
                <a:gridCol w="2467776">
                  <a:extLst>
                    <a:ext uri="{9D8B030D-6E8A-4147-A177-3AD203B41FA5}">
                      <a16:colId xmlns:a16="http://schemas.microsoft.com/office/drawing/2014/main" val="3597878201"/>
                    </a:ext>
                  </a:extLst>
                </a:gridCol>
                <a:gridCol w="1194073">
                  <a:extLst>
                    <a:ext uri="{9D8B030D-6E8A-4147-A177-3AD203B41FA5}">
                      <a16:colId xmlns:a16="http://schemas.microsoft.com/office/drawing/2014/main" val="2502179791"/>
                    </a:ext>
                  </a:extLst>
                </a:gridCol>
                <a:gridCol w="1349102">
                  <a:extLst>
                    <a:ext uri="{9D8B030D-6E8A-4147-A177-3AD203B41FA5}">
                      <a16:colId xmlns:a16="http://schemas.microsoft.com/office/drawing/2014/main" val="1764695324"/>
                    </a:ext>
                  </a:extLst>
                </a:gridCol>
              </a:tblGrid>
              <a:tr h="1232535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Iteration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Charge</a:t>
                      </a:r>
                      <a:r>
                        <a:rPr lang="en-GB" baseline="0" dirty="0"/>
                        <a:t> noise Valley</a:t>
                      </a:r>
                    </a:p>
                    <a:p>
                      <a:pPr algn="ctr"/>
                      <a:r>
                        <a:rPr lang="en-GB" baseline="0" dirty="0" err="1"/>
                        <a:t>uuid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Approx</a:t>
                      </a:r>
                      <a:r>
                        <a:rPr lang="en-GB" dirty="0"/>
                        <a:t> </a:t>
                      </a:r>
                    </a:p>
                    <a:p>
                      <a:pPr algn="ctr"/>
                      <a:r>
                        <a:rPr lang="en-GB" dirty="0"/>
                        <a:t>Current (</a:t>
                      </a:r>
                      <a:r>
                        <a:rPr lang="en-GB" dirty="0" err="1"/>
                        <a:t>pA</a:t>
                      </a:r>
                      <a:r>
                        <a:rPr lang="en-GB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Comment</a:t>
                      </a:r>
                    </a:p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Charge</a:t>
                      </a:r>
                      <a:r>
                        <a:rPr lang="en-GB" baseline="0" dirty="0"/>
                        <a:t> noise Slope</a:t>
                      </a:r>
                    </a:p>
                    <a:p>
                      <a:pPr algn="ctr"/>
                      <a:r>
                        <a:rPr lang="en-GB" baseline="0" dirty="0" err="1"/>
                        <a:t>uuid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err="1"/>
                        <a:t>Approx</a:t>
                      </a:r>
                      <a:r>
                        <a:rPr lang="en-GB" dirty="0"/>
                        <a:t> Current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(</a:t>
                      </a:r>
                      <a:r>
                        <a:rPr lang="en-GB" dirty="0" err="1"/>
                        <a:t>pA</a:t>
                      </a:r>
                      <a:r>
                        <a:rPr lang="en-GB" dirty="0"/>
                        <a:t>)</a:t>
                      </a:r>
                    </a:p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Comment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8297162"/>
                  </a:ext>
                </a:extLst>
              </a:tr>
              <a:tr h="405765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1675383600443255110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1675384288260255110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400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accent2"/>
                          </a:solidFill>
                        </a:rPr>
                        <a:t>Drift</a:t>
                      </a:r>
                      <a:r>
                        <a:rPr lang="en-GB" b="1" baseline="0" dirty="0">
                          <a:solidFill>
                            <a:schemeClr val="accent2"/>
                          </a:solidFill>
                        </a:rPr>
                        <a:t> down</a:t>
                      </a:r>
                      <a:endParaRPr lang="en-GB" b="1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6887339"/>
                  </a:ext>
                </a:extLst>
              </a:tr>
              <a:tr h="321673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1675384901111255110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1675385624022255110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380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>
                          <a:solidFill>
                            <a:schemeClr val="accent2"/>
                          </a:solidFill>
                        </a:rPr>
                        <a:t>Drift</a:t>
                      </a:r>
                      <a:r>
                        <a:rPr lang="en-GB" b="1" baseline="0" dirty="0">
                          <a:solidFill>
                            <a:schemeClr val="accent2"/>
                          </a:solidFill>
                        </a:rPr>
                        <a:t> down</a:t>
                      </a:r>
                      <a:endParaRPr lang="en-GB" b="1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260906"/>
                  </a:ext>
                </a:extLst>
              </a:tr>
              <a:tr h="321673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1675386236777255110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1675386928347255110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380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>
                          <a:solidFill>
                            <a:schemeClr val="accent2"/>
                          </a:solidFill>
                        </a:rPr>
                        <a:t>jump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7870929"/>
                  </a:ext>
                </a:extLst>
              </a:tr>
            </a:tbl>
          </a:graphicData>
        </a:graphic>
      </p:graphicFrame>
      <p:cxnSp>
        <p:nvCxnSpPr>
          <p:cNvPr id="8" name="Straight Arrow Connector 7"/>
          <p:cNvCxnSpPr/>
          <p:nvPr/>
        </p:nvCxnSpPr>
        <p:spPr>
          <a:xfrm>
            <a:off x="3505200" y="4205288"/>
            <a:ext cx="495300" cy="4953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528515" y="3875961"/>
            <a:ext cx="24080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effectLst/>
              </a:rPr>
              <a:t>1675387539174255110</a:t>
            </a:r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6644584" y="6155055"/>
            <a:ext cx="24080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effectLst/>
              </a:rPr>
              <a:t>1675387561679255110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99288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63A18FC-16F7-1B66-DB26-4ECD65BC28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531" y="2347029"/>
            <a:ext cx="10722269" cy="3734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3831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FF79ACC8-910E-257B-EC95-4E4539EEA4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225" y="102697"/>
            <a:ext cx="3600900" cy="265955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C4D49C2-DC2C-4CEF-D305-87F657BD0B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254" y="2762251"/>
            <a:ext cx="5437341" cy="403132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E8B4935-54FD-E50B-E74F-2957EC42D2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9109" y="312245"/>
            <a:ext cx="5433531" cy="402370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2750FDCE-EE34-FE57-F017-5C9B0494CE34}"/>
              </a:ext>
            </a:extLst>
          </p:cNvPr>
          <p:cNvSpPr txBox="1"/>
          <p:nvPr/>
        </p:nvSpPr>
        <p:spPr>
          <a:xfrm>
            <a:off x="7962900" y="4906060"/>
            <a:ext cx="27241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Alpha =  1.45 +- 0.01</a:t>
            </a:r>
          </a:p>
          <a:p>
            <a:r>
              <a:rPr lang="en-US" dirty="0"/>
              <a:t>Charge noise =  0.693</a:t>
            </a:r>
          </a:p>
        </p:txBody>
      </p:sp>
    </p:spTree>
    <p:extLst>
      <p:ext uri="{BB962C8B-B14F-4D97-AF65-F5344CB8AC3E}">
        <p14:creationId xmlns:p14="http://schemas.microsoft.com/office/powerpoint/2010/main" val="9659589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6600456" y="2434328"/>
            <a:ext cx="3310431" cy="52625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5" y="3273219"/>
            <a:ext cx="5095875" cy="35847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5" y="0"/>
            <a:ext cx="10515600" cy="847725"/>
          </a:xfrm>
        </p:spPr>
        <p:txBody>
          <a:bodyPr>
            <a:noAutofit/>
          </a:bodyPr>
          <a:lstStyle/>
          <a:p>
            <a:r>
              <a:rPr lang="en-GB" sz="2800" dirty="0"/>
              <a:t>Peak 7 , Current targeted = 500 </a:t>
            </a:r>
            <a:r>
              <a:rPr lang="en-GB" sz="2800" dirty="0" err="1"/>
              <a:t>pA</a:t>
            </a:r>
            <a:r>
              <a:rPr lang="en-GB" sz="2800" dirty="0"/>
              <a:t>, Voltage valley = 1741 mV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0817995"/>
              </p:ext>
            </p:extLst>
          </p:nvPr>
        </p:nvGraphicFramePr>
        <p:xfrm>
          <a:off x="76198" y="935355"/>
          <a:ext cx="12049127" cy="243078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1011096">
                  <a:extLst>
                    <a:ext uri="{9D8B030D-6E8A-4147-A177-3AD203B41FA5}">
                      <a16:colId xmlns:a16="http://schemas.microsoft.com/office/drawing/2014/main" val="89365514"/>
                    </a:ext>
                  </a:extLst>
                </a:gridCol>
                <a:gridCol w="2731825">
                  <a:extLst>
                    <a:ext uri="{9D8B030D-6E8A-4147-A177-3AD203B41FA5}">
                      <a16:colId xmlns:a16="http://schemas.microsoft.com/office/drawing/2014/main" val="2197842463"/>
                    </a:ext>
                  </a:extLst>
                </a:gridCol>
                <a:gridCol w="982508">
                  <a:extLst>
                    <a:ext uri="{9D8B030D-6E8A-4147-A177-3AD203B41FA5}">
                      <a16:colId xmlns:a16="http://schemas.microsoft.com/office/drawing/2014/main" val="3251685623"/>
                    </a:ext>
                  </a:extLst>
                </a:gridCol>
                <a:gridCol w="2312747">
                  <a:extLst>
                    <a:ext uri="{9D8B030D-6E8A-4147-A177-3AD203B41FA5}">
                      <a16:colId xmlns:a16="http://schemas.microsoft.com/office/drawing/2014/main" val="2079983391"/>
                    </a:ext>
                  </a:extLst>
                </a:gridCol>
                <a:gridCol w="2467776">
                  <a:extLst>
                    <a:ext uri="{9D8B030D-6E8A-4147-A177-3AD203B41FA5}">
                      <a16:colId xmlns:a16="http://schemas.microsoft.com/office/drawing/2014/main" val="3597878201"/>
                    </a:ext>
                  </a:extLst>
                </a:gridCol>
                <a:gridCol w="1194073">
                  <a:extLst>
                    <a:ext uri="{9D8B030D-6E8A-4147-A177-3AD203B41FA5}">
                      <a16:colId xmlns:a16="http://schemas.microsoft.com/office/drawing/2014/main" val="2502179791"/>
                    </a:ext>
                  </a:extLst>
                </a:gridCol>
                <a:gridCol w="1349102">
                  <a:extLst>
                    <a:ext uri="{9D8B030D-6E8A-4147-A177-3AD203B41FA5}">
                      <a16:colId xmlns:a16="http://schemas.microsoft.com/office/drawing/2014/main" val="1764695324"/>
                    </a:ext>
                  </a:extLst>
                </a:gridCol>
              </a:tblGrid>
              <a:tr h="1232535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Iteration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Charge</a:t>
                      </a:r>
                      <a:r>
                        <a:rPr lang="en-GB" baseline="0" dirty="0"/>
                        <a:t> noise Valley</a:t>
                      </a:r>
                    </a:p>
                    <a:p>
                      <a:pPr algn="ctr"/>
                      <a:r>
                        <a:rPr lang="en-GB" baseline="0" dirty="0" err="1"/>
                        <a:t>uuid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Approx</a:t>
                      </a:r>
                      <a:r>
                        <a:rPr lang="en-GB" dirty="0"/>
                        <a:t> </a:t>
                      </a:r>
                    </a:p>
                    <a:p>
                      <a:pPr algn="ctr"/>
                      <a:r>
                        <a:rPr lang="en-GB" dirty="0"/>
                        <a:t>Current (</a:t>
                      </a:r>
                      <a:r>
                        <a:rPr lang="en-GB" dirty="0" err="1"/>
                        <a:t>pA</a:t>
                      </a:r>
                      <a:r>
                        <a:rPr lang="en-GB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Comment</a:t>
                      </a:r>
                    </a:p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Charge</a:t>
                      </a:r>
                      <a:r>
                        <a:rPr lang="en-GB" baseline="0" dirty="0"/>
                        <a:t> noise Slope</a:t>
                      </a:r>
                    </a:p>
                    <a:p>
                      <a:pPr algn="ctr"/>
                      <a:r>
                        <a:rPr lang="en-GB" baseline="0" dirty="0" err="1"/>
                        <a:t>uuid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err="1"/>
                        <a:t>Approx</a:t>
                      </a:r>
                      <a:r>
                        <a:rPr lang="en-GB" dirty="0"/>
                        <a:t> Current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(</a:t>
                      </a:r>
                      <a:r>
                        <a:rPr lang="en-GB" dirty="0" err="1"/>
                        <a:t>pA</a:t>
                      </a:r>
                      <a:r>
                        <a:rPr lang="en-GB" dirty="0"/>
                        <a:t>)</a:t>
                      </a:r>
                    </a:p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Comment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8297162"/>
                  </a:ext>
                </a:extLst>
              </a:tr>
              <a:tr h="405765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1675388021764255110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1675388841793255110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480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accent2"/>
                          </a:solidFill>
                        </a:rPr>
                        <a:t>Drift</a:t>
                      </a:r>
                      <a:r>
                        <a:rPr lang="en-GB" b="1" baseline="0" dirty="0">
                          <a:solidFill>
                            <a:schemeClr val="accent2"/>
                          </a:solidFill>
                        </a:rPr>
                        <a:t> down</a:t>
                      </a:r>
                      <a:endParaRPr lang="en-GB" b="1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6887339"/>
                  </a:ext>
                </a:extLst>
              </a:tr>
              <a:tr h="42672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1675389454551255110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1675390214482255110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480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ok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260906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1675390827261255110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1675391563250255110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480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>
                          <a:solidFill>
                            <a:schemeClr val="accent2"/>
                          </a:solidFill>
                        </a:rPr>
                        <a:t>Drift</a:t>
                      </a:r>
                      <a:r>
                        <a:rPr lang="en-GB" b="1" baseline="0" dirty="0">
                          <a:solidFill>
                            <a:schemeClr val="accent2"/>
                          </a:solidFill>
                        </a:rPr>
                        <a:t> down</a:t>
                      </a:r>
                      <a:endParaRPr lang="en-GB" b="1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7870929"/>
                  </a:ext>
                </a:extLst>
              </a:tr>
            </a:tbl>
          </a:graphicData>
        </a:graphic>
      </p:graphicFrame>
      <p:cxnSp>
        <p:nvCxnSpPr>
          <p:cNvPr id="8" name="Straight Arrow Connector 7"/>
          <p:cNvCxnSpPr/>
          <p:nvPr/>
        </p:nvCxnSpPr>
        <p:spPr>
          <a:xfrm>
            <a:off x="3505200" y="4205288"/>
            <a:ext cx="495300" cy="4953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528515" y="3875961"/>
            <a:ext cx="24080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effectLst/>
              </a:rPr>
              <a:t>1675392173980255110</a:t>
            </a:r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6644584" y="6155055"/>
            <a:ext cx="24080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effectLst/>
              </a:rPr>
              <a:t>1675392196251255110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6324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FAC27-431A-FEDC-3F1C-BF82754EA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D25238-AF78-6703-DB98-D0675314AA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5C1A372-84DA-BBDA-F015-8E7C327BEF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519" y="2132327"/>
            <a:ext cx="10756562" cy="3737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0830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C9786D21-3AEF-DB33-F9FB-CBA7782CF6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3604461" cy="2667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6B7C8D4-9808-8283-C81A-4550551CE8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076" y="2667001"/>
            <a:ext cx="5448772" cy="405800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216DE08-7D20-F4E7-811C-6DDFB089D7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4852" y="216995"/>
            <a:ext cx="5494496" cy="402370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EA56932D-59F9-34A6-4308-5032B9D20BFF}"/>
              </a:ext>
            </a:extLst>
          </p:cNvPr>
          <p:cNvSpPr txBox="1"/>
          <p:nvPr/>
        </p:nvSpPr>
        <p:spPr>
          <a:xfrm>
            <a:off x="8258175" y="4925110"/>
            <a:ext cx="282892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Alpha =  1.20 +- 0.02</a:t>
            </a:r>
          </a:p>
          <a:p>
            <a:r>
              <a:rPr lang="en-US" dirty="0"/>
              <a:t>Charge noise =  0.487</a:t>
            </a:r>
          </a:p>
        </p:txBody>
      </p:sp>
    </p:spTree>
    <p:extLst>
      <p:ext uri="{BB962C8B-B14F-4D97-AF65-F5344CB8AC3E}">
        <p14:creationId xmlns:p14="http://schemas.microsoft.com/office/powerpoint/2010/main" val="1647784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6450530" y="2342226"/>
            <a:ext cx="3544784" cy="56864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459" y="3168577"/>
            <a:ext cx="4905375" cy="34560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5" y="0"/>
            <a:ext cx="10515600" cy="847725"/>
          </a:xfrm>
        </p:spPr>
        <p:txBody>
          <a:bodyPr>
            <a:noAutofit/>
          </a:bodyPr>
          <a:lstStyle/>
          <a:p>
            <a:r>
              <a:rPr lang="en-GB" sz="2800" dirty="0"/>
              <a:t>Peak 8 , Current targeted = 550 </a:t>
            </a:r>
            <a:r>
              <a:rPr lang="en-GB" sz="2800" dirty="0" err="1"/>
              <a:t>pA</a:t>
            </a:r>
            <a:r>
              <a:rPr lang="en-GB" sz="2800" dirty="0"/>
              <a:t>, Voltage valley = 1750 mV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4694349"/>
              </p:ext>
            </p:extLst>
          </p:nvPr>
        </p:nvGraphicFramePr>
        <p:xfrm>
          <a:off x="76198" y="935355"/>
          <a:ext cx="12049127" cy="243078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1011096">
                  <a:extLst>
                    <a:ext uri="{9D8B030D-6E8A-4147-A177-3AD203B41FA5}">
                      <a16:colId xmlns:a16="http://schemas.microsoft.com/office/drawing/2014/main" val="89365514"/>
                    </a:ext>
                  </a:extLst>
                </a:gridCol>
                <a:gridCol w="2731825">
                  <a:extLst>
                    <a:ext uri="{9D8B030D-6E8A-4147-A177-3AD203B41FA5}">
                      <a16:colId xmlns:a16="http://schemas.microsoft.com/office/drawing/2014/main" val="2197842463"/>
                    </a:ext>
                  </a:extLst>
                </a:gridCol>
                <a:gridCol w="982508">
                  <a:extLst>
                    <a:ext uri="{9D8B030D-6E8A-4147-A177-3AD203B41FA5}">
                      <a16:colId xmlns:a16="http://schemas.microsoft.com/office/drawing/2014/main" val="3251685623"/>
                    </a:ext>
                  </a:extLst>
                </a:gridCol>
                <a:gridCol w="2312747">
                  <a:extLst>
                    <a:ext uri="{9D8B030D-6E8A-4147-A177-3AD203B41FA5}">
                      <a16:colId xmlns:a16="http://schemas.microsoft.com/office/drawing/2014/main" val="2079983391"/>
                    </a:ext>
                  </a:extLst>
                </a:gridCol>
                <a:gridCol w="2467776">
                  <a:extLst>
                    <a:ext uri="{9D8B030D-6E8A-4147-A177-3AD203B41FA5}">
                      <a16:colId xmlns:a16="http://schemas.microsoft.com/office/drawing/2014/main" val="3597878201"/>
                    </a:ext>
                  </a:extLst>
                </a:gridCol>
                <a:gridCol w="1194073">
                  <a:extLst>
                    <a:ext uri="{9D8B030D-6E8A-4147-A177-3AD203B41FA5}">
                      <a16:colId xmlns:a16="http://schemas.microsoft.com/office/drawing/2014/main" val="2502179791"/>
                    </a:ext>
                  </a:extLst>
                </a:gridCol>
                <a:gridCol w="1349102">
                  <a:extLst>
                    <a:ext uri="{9D8B030D-6E8A-4147-A177-3AD203B41FA5}">
                      <a16:colId xmlns:a16="http://schemas.microsoft.com/office/drawing/2014/main" val="1764695324"/>
                    </a:ext>
                  </a:extLst>
                </a:gridCol>
              </a:tblGrid>
              <a:tr h="1232535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Iteration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Charge</a:t>
                      </a:r>
                      <a:r>
                        <a:rPr lang="en-GB" baseline="0" dirty="0"/>
                        <a:t> noise Valley</a:t>
                      </a:r>
                    </a:p>
                    <a:p>
                      <a:pPr algn="ctr"/>
                      <a:r>
                        <a:rPr lang="en-GB" baseline="0" dirty="0" err="1"/>
                        <a:t>uuid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Approx</a:t>
                      </a:r>
                      <a:r>
                        <a:rPr lang="en-GB" dirty="0"/>
                        <a:t> </a:t>
                      </a:r>
                    </a:p>
                    <a:p>
                      <a:pPr algn="ctr"/>
                      <a:r>
                        <a:rPr lang="en-GB" dirty="0"/>
                        <a:t>Current (</a:t>
                      </a:r>
                      <a:r>
                        <a:rPr lang="en-GB" dirty="0" err="1"/>
                        <a:t>pA</a:t>
                      </a:r>
                      <a:r>
                        <a:rPr lang="en-GB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Comment</a:t>
                      </a:r>
                    </a:p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Charge</a:t>
                      </a:r>
                      <a:r>
                        <a:rPr lang="en-GB" baseline="0" dirty="0"/>
                        <a:t> noise Slope</a:t>
                      </a:r>
                    </a:p>
                    <a:p>
                      <a:pPr algn="ctr"/>
                      <a:r>
                        <a:rPr lang="en-GB" baseline="0" dirty="0" err="1"/>
                        <a:t>uuid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err="1"/>
                        <a:t>Approx</a:t>
                      </a:r>
                      <a:r>
                        <a:rPr lang="en-GB" dirty="0"/>
                        <a:t> Current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(</a:t>
                      </a:r>
                      <a:r>
                        <a:rPr lang="en-GB" dirty="0" err="1"/>
                        <a:t>pA</a:t>
                      </a:r>
                      <a:r>
                        <a:rPr lang="en-GB" dirty="0"/>
                        <a:t>)</a:t>
                      </a:r>
                    </a:p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Comment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8297162"/>
                  </a:ext>
                </a:extLst>
              </a:tr>
              <a:tr h="405765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1675392655797255110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1675393513099255110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500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accent2"/>
                          </a:solidFill>
                        </a:rPr>
                        <a:t>Drift</a:t>
                      </a:r>
                      <a:r>
                        <a:rPr lang="en-GB" b="1" baseline="0" dirty="0">
                          <a:solidFill>
                            <a:schemeClr val="accent2"/>
                          </a:solidFill>
                        </a:rPr>
                        <a:t> down</a:t>
                      </a:r>
                      <a:endParaRPr lang="en-GB" b="1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6887339"/>
                  </a:ext>
                </a:extLst>
              </a:tr>
              <a:tr h="42672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1675394125940255110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1675394922686255110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520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accent2"/>
                          </a:solidFill>
                        </a:rPr>
                        <a:t>Drift</a:t>
                      </a:r>
                      <a:r>
                        <a:rPr lang="en-GB" b="1" baseline="0" dirty="0">
                          <a:solidFill>
                            <a:schemeClr val="accent2"/>
                          </a:solidFill>
                        </a:rPr>
                        <a:t> down</a:t>
                      </a:r>
                      <a:endParaRPr lang="en-GB" b="1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260906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1675395535513255110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1675396225197255110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500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>
                          <a:solidFill>
                            <a:schemeClr val="accent2"/>
                          </a:solidFill>
                        </a:rPr>
                        <a:t>Drift</a:t>
                      </a:r>
                      <a:r>
                        <a:rPr lang="en-GB" b="1" baseline="0" dirty="0">
                          <a:solidFill>
                            <a:schemeClr val="accent2"/>
                          </a:solidFill>
                        </a:rPr>
                        <a:t> down</a:t>
                      </a:r>
                      <a:endParaRPr lang="en-GB" b="1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7870929"/>
                  </a:ext>
                </a:extLst>
              </a:tr>
            </a:tbl>
          </a:graphicData>
        </a:graphic>
      </p:graphicFrame>
      <p:cxnSp>
        <p:nvCxnSpPr>
          <p:cNvPr id="8" name="Straight Arrow Connector 7"/>
          <p:cNvCxnSpPr/>
          <p:nvPr/>
        </p:nvCxnSpPr>
        <p:spPr>
          <a:xfrm>
            <a:off x="3505200" y="4205288"/>
            <a:ext cx="495300" cy="4953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528515" y="3875961"/>
            <a:ext cx="24080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effectLst/>
              </a:rPr>
              <a:t>1675396835978255110</a:t>
            </a:r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6644584" y="6155055"/>
            <a:ext cx="24080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effectLst/>
              </a:rPr>
              <a:t>1675396858947255110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71106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C4ED014-F226-19B7-2BCB-2EF06515AB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865" y="2431408"/>
            <a:ext cx="10722269" cy="3745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4933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24337"/>
          </a:xfrm>
        </p:spPr>
        <p:txBody>
          <a:bodyPr>
            <a:normAutofit fontScale="90000"/>
          </a:bodyPr>
          <a:lstStyle/>
          <a:p>
            <a:pPr algn="ctr"/>
            <a:r>
              <a:rPr lang="en-GB" dirty="0"/>
              <a:t>Procedure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3127" y="640079"/>
            <a:ext cx="10124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1) Measure dc scan of several Coulomb peaks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3127" y="1148716"/>
            <a:ext cx="9351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2) Take the first 12 peaks and note in a table the voltages of the valleys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3127" y="1701026"/>
            <a:ext cx="106486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3) Choose an ‘optimal currents’ for charge noise measurement on the </a:t>
            </a:r>
            <a:r>
              <a:rPr lang="en-GB" sz="2000" b="1" dirty="0">
                <a:solidFill>
                  <a:srgbClr val="FF0000"/>
                </a:solidFill>
              </a:rPr>
              <a:t>left flanges </a:t>
            </a:r>
            <a:r>
              <a:rPr lang="en-GB" sz="2000" dirty="0"/>
              <a:t>an note it in a table</a:t>
            </a:r>
            <a:r>
              <a:rPr lang="en-GB" sz="2000" b="1" dirty="0"/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3127" y="2325405"/>
            <a:ext cx="106486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4) For each peak</a:t>
            </a:r>
          </a:p>
          <a:p>
            <a:endParaRPr lang="en-GB" sz="2000" b="1" dirty="0">
              <a:solidFill>
                <a:srgbClr val="FF0000"/>
              </a:solidFill>
            </a:endParaRPr>
          </a:p>
          <a:p>
            <a:r>
              <a:rPr lang="en-GB" sz="2000" b="1" dirty="0">
                <a:solidFill>
                  <a:srgbClr val="FF0000"/>
                </a:solidFill>
              </a:rPr>
              <a:t>	</a:t>
            </a:r>
            <a:r>
              <a:rPr lang="en-GB" sz="2000" dirty="0"/>
              <a:t>a. Go in the valley and measure charge noise </a:t>
            </a:r>
          </a:p>
          <a:p>
            <a:r>
              <a:rPr lang="en-GB" sz="2000" dirty="0"/>
              <a:t>	b. Increase by steps of 0,05 mV the plunger gate voltage to reach the optimal current </a:t>
            </a:r>
          </a:p>
          <a:p>
            <a:r>
              <a:rPr lang="en-GB" sz="2000" dirty="0"/>
              <a:t>	c. Repeat step b. after few seconds to take into account drift</a:t>
            </a:r>
          </a:p>
          <a:p>
            <a:r>
              <a:rPr lang="en-GB" sz="2000" dirty="0"/>
              <a:t>	d. Lower the voltage by 4 mV </a:t>
            </a:r>
            <a:r>
              <a:rPr lang="en-GB" sz="2000" dirty="0">
                <a:solidFill>
                  <a:srgbClr val="FF0000"/>
                </a:solidFill>
              </a:rPr>
              <a:t>normally in the valley but not sure</a:t>
            </a:r>
          </a:p>
          <a:p>
            <a:r>
              <a:rPr lang="en-GB" sz="2000" dirty="0">
                <a:solidFill>
                  <a:srgbClr val="FF0000"/>
                </a:solidFill>
              </a:rPr>
              <a:t>	</a:t>
            </a:r>
            <a:r>
              <a:rPr lang="en-GB" sz="2000" dirty="0"/>
              <a:t>f. Repeat </a:t>
            </a:r>
            <a:r>
              <a:rPr lang="en-GB" sz="2000" dirty="0" err="1"/>
              <a:t>a,b,c,d</a:t>
            </a:r>
            <a:r>
              <a:rPr lang="en-GB" sz="2000" dirty="0"/>
              <a:t> two more times</a:t>
            </a:r>
          </a:p>
          <a:p>
            <a:r>
              <a:rPr lang="en-GB" sz="2000" dirty="0"/>
              <a:t>	g. Make a dc scan showing two peaks </a:t>
            </a:r>
            <a:r>
              <a:rPr lang="en-GB" sz="2000" dirty="0">
                <a:sym typeface="Wingdings" panose="05000000000000000000" pitchFamily="2" charset="2"/>
              </a:rPr>
              <a:t> The right one is the one that was measured</a:t>
            </a:r>
          </a:p>
          <a:p>
            <a:r>
              <a:rPr lang="en-GB" sz="2000" dirty="0">
                <a:sym typeface="Wingdings" panose="05000000000000000000" pitchFamily="2" charset="2"/>
              </a:rPr>
              <a:t>	h. Measure Coulomb diamond</a:t>
            </a:r>
            <a:endParaRPr lang="en-GB" sz="2000" dirty="0"/>
          </a:p>
        </p:txBody>
      </p:sp>
      <p:sp>
        <p:nvSpPr>
          <p:cNvPr id="8" name="Right Brace 7"/>
          <p:cNvSpPr/>
          <p:nvPr/>
        </p:nvSpPr>
        <p:spPr>
          <a:xfrm>
            <a:off x="10830098" y="640079"/>
            <a:ext cx="333895" cy="1282838"/>
          </a:xfrm>
          <a:prstGeom prst="rightBrace">
            <a:avLst>
              <a:gd name="adj1" fmla="val 11246"/>
              <a:gd name="adj2" fmla="val 50648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11" name="Right Brace 10"/>
          <p:cNvSpPr/>
          <p:nvPr/>
        </p:nvSpPr>
        <p:spPr>
          <a:xfrm>
            <a:off x="10041080" y="3142211"/>
            <a:ext cx="333895" cy="1543302"/>
          </a:xfrm>
          <a:prstGeom prst="rightBrace">
            <a:avLst>
              <a:gd name="adj1" fmla="val 11246"/>
              <a:gd name="adj2" fmla="val 50648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0597342" y="3729196"/>
            <a:ext cx="1512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Automatic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163993" y="1096832"/>
            <a:ext cx="10280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Manual</a:t>
            </a:r>
          </a:p>
        </p:txBody>
      </p:sp>
    </p:spTree>
    <p:extLst>
      <p:ext uri="{BB962C8B-B14F-4D97-AF65-F5344CB8AC3E}">
        <p14:creationId xmlns:p14="http://schemas.microsoft.com/office/powerpoint/2010/main" val="22513943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5F03032B-1236-20A8-718A-8E59B522FD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308" y="110314"/>
            <a:ext cx="3624495" cy="268051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276867C-1ECE-DBC4-CFF5-B6C99C0370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308" y="2708736"/>
            <a:ext cx="5437341" cy="403895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B840C19-AF00-1A47-F41C-BBB46A9157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289383"/>
            <a:ext cx="5448772" cy="408848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D995C919-6611-3214-0A09-188D1AE88093}"/>
              </a:ext>
            </a:extLst>
          </p:cNvPr>
          <p:cNvSpPr txBox="1"/>
          <p:nvPr/>
        </p:nvSpPr>
        <p:spPr>
          <a:xfrm>
            <a:off x="7820025" y="4867960"/>
            <a:ext cx="3124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Alpha =  0.79 +- 0.01</a:t>
            </a:r>
          </a:p>
          <a:p>
            <a:r>
              <a:rPr lang="en-US" dirty="0"/>
              <a:t>Charge noise =  0.980</a:t>
            </a:r>
          </a:p>
        </p:txBody>
      </p:sp>
    </p:spTree>
    <p:extLst>
      <p:ext uri="{BB962C8B-B14F-4D97-AF65-F5344CB8AC3E}">
        <p14:creationId xmlns:p14="http://schemas.microsoft.com/office/powerpoint/2010/main" val="429162188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6311313" y="2277246"/>
            <a:ext cx="3427936" cy="566643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88" y="3482002"/>
            <a:ext cx="4758674" cy="337599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5" y="0"/>
            <a:ext cx="10515600" cy="847725"/>
          </a:xfrm>
        </p:spPr>
        <p:txBody>
          <a:bodyPr>
            <a:noAutofit/>
          </a:bodyPr>
          <a:lstStyle/>
          <a:p>
            <a:r>
              <a:rPr lang="en-GB" sz="2800" dirty="0"/>
              <a:t>Peak 9 , Current targeted = 600 </a:t>
            </a:r>
            <a:r>
              <a:rPr lang="en-GB" sz="2800" dirty="0" err="1"/>
              <a:t>pA</a:t>
            </a:r>
            <a:r>
              <a:rPr lang="en-GB" sz="2800" dirty="0"/>
              <a:t>, Voltage valley = 1760 mV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2667055"/>
              </p:ext>
            </p:extLst>
          </p:nvPr>
        </p:nvGraphicFramePr>
        <p:xfrm>
          <a:off x="76198" y="935355"/>
          <a:ext cx="12049127" cy="243078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1011096">
                  <a:extLst>
                    <a:ext uri="{9D8B030D-6E8A-4147-A177-3AD203B41FA5}">
                      <a16:colId xmlns:a16="http://schemas.microsoft.com/office/drawing/2014/main" val="89365514"/>
                    </a:ext>
                  </a:extLst>
                </a:gridCol>
                <a:gridCol w="2731825">
                  <a:extLst>
                    <a:ext uri="{9D8B030D-6E8A-4147-A177-3AD203B41FA5}">
                      <a16:colId xmlns:a16="http://schemas.microsoft.com/office/drawing/2014/main" val="2197842463"/>
                    </a:ext>
                  </a:extLst>
                </a:gridCol>
                <a:gridCol w="982508">
                  <a:extLst>
                    <a:ext uri="{9D8B030D-6E8A-4147-A177-3AD203B41FA5}">
                      <a16:colId xmlns:a16="http://schemas.microsoft.com/office/drawing/2014/main" val="3251685623"/>
                    </a:ext>
                  </a:extLst>
                </a:gridCol>
                <a:gridCol w="2312747">
                  <a:extLst>
                    <a:ext uri="{9D8B030D-6E8A-4147-A177-3AD203B41FA5}">
                      <a16:colId xmlns:a16="http://schemas.microsoft.com/office/drawing/2014/main" val="2079983391"/>
                    </a:ext>
                  </a:extLst>
                </a:gridCol>
                <a:gridCol w="2467776">
                  <a:extLst>
                    <a:ext uri="{9D8B030D-6E8A-4147-A177-3AD203B41FA5}">
                      <a16:colId xmlns:a16="http://schemas.microsoft.com/office/drawing/2014/main" val="3597878201"/>
                    </a:ext>
                  </a:extLst>
                </a:gridCol>
                <a:gridCol w="1194073">
                  <a:extLst>
                    <a:ext uri="{9D8B030D-6E8A-4147-A177-3AD203B41FA5}">
                      <a16:colId xmlns:a16="http://schemas.microsoft.com/office/drawing/2014/main" val="2502179791"/>
                    </a:ext>
                  </a:extLst>
                </a:gridCol>
                <a:gridCol w="1349102">
                  <a:extLst>
                    <a:ext uri="{9D8B030D-6E8A-4147-A177-3AD203B41FA5}">
                      <a16:colId xmlns:a16="http://schemas.microsoft.com/office/drawing/2014/main" val="1764695324"/>
                    </a:ext>
                  </a:extLst>
                </a:gridCol>
              </a:tblGrid>
              <a:tr h="1232535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Iteration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Charge</a:t>
                      </a:r>
                      <a:r>
                        <a:rPr lang="en-GB" baseline="0" dirty="0"/>
                        <a:t> noise Valley</a:t>
                      </a:r>
                    </a:p>
                    <a:p>
                      <a:pPr algn="ctr"/>
                      <a:r>
                        <a:rPr lang="en-GB" baseline="0" dirty="0" err="1"/>
                        <a:t>uuid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Approx</a:t>
                      </a:r>
                      <a:r>
                        <a:rPr lang="en-GB" dirty="0"/>
                        <a:t> </a:t>
                      </a:r>
                    </a:p>
                    <a:p>
                      <a:pPr algn="ctr"/>
                      <a:r>
                        <a:rPr lang="en-GB" dirty="0"/>
                        <a:t>Current (</a:t>
                      </a:r>
                      <a:r>
                        <a:rPr lang="en-GB" dirty="0" err="1"/>
                        <a:t>pA</a:t>
                      </a:r>
                      <a:r>
                        <a:rPr lang="en-GB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Comment</a:t>
                      </a:r>
                    </a:p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Charge</a:t>
                      </a:r>
                      <a:r>
                        <a:rPr lang="en-GB" baseline="0" dirty="0"/>
                        <a:t> noise Slope</a:t>
                      </a:r>
                    </a:p>
                    <a:p>
                      <a:pPr algn="ctr"/>
                      <a:r>
                        <a:rPr lang="en-GB" baseline="0" dirty="0" err="1"/>
                        <a:t>uuid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err="1"/>
                        <a:t>Approx</a:t>
                      </a:r>
                      <a:r>
                        <a:rPr lang="en-GB" dirty="0"/>
                        <a:t> Current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(</a:t>
                      </a:r>
                      <a:r>
                        <a:rPr lang="en-GB" dirty="0" err="1"/>
                        <a:t>pA</a:t>
                      </a:r>
                      <a:r>
                        <a:rPr lang="en-GB" dirty="0"/>
                        <a:t>)</a:t>
                      </a:r>
                    </a:p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Comment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8297162"/>
                  </a:ext>
                </a:extLst>
              </a:tr>
              <a:tr h="405765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1675397320047255110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1675398028609255110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500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accent2"/>
                          </a:solidFill>
                        </a:rPr>
                        <a:t>Drift</a:t>
                      </a:r>
                      <a:r>
                        <a:rPr lang="en-GB" b="1" baseline="0" dirty="0">
                          <a:solidFill>
                            <a:schemeClr val="accent2"/>
                          </a:solidFill>
                        </a:rPr>
                        <a:t> down</a:t>
                      </a:r>
                      <a:endParaRPr lang="en-GB" b="1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6887339"/>
                  </a:ext>
                </a:extLst>
              </a:tr>
              <a:tr h="42672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1675398641431255110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1675399394208255110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550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accent2"/>
                          </a:solidFill>
                        </a:rPr>
                        <a:t>Drift</a:t>
                      </a:r>
                      <a:r>
                        <a:rPr lang="en-GB" b="1" baseline="0" dirty="0">
                          <a:solidFill>
                            <a:schemeClr val="accent2"/>
                          </a:solidFill>
                        </a:rPr>
                        <a:t> down</a:t>
                      </a:r>
                      <a:endParaRPr lang="en-GB" b="1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260906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1675400007000255110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1675400720811255110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>
                          <a:solidFill>
                            <a:schemeClr val="accent2"/>
                          </a:solidFill>
                        </a:rPr>
                        <a:t>Drift</a:t>
                      </a:r>
                      <a:r>
                        <a:rPr lang="en-GB" b="1" baseline="0" dirty="0">
                          <a:solidFill>
                            <a:schemeClr val="accent2"/>
                          </a:solidFill>
                        </a:rPr>
                        <a:t> down</a:t>
                      </a:r>
                      <a:endParaRPr lang="en-GB" b="1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7870929"/>
                  </a:ext>
                </a:extLst>
              </a:tr>
            </a:tbl>
          </a:graphicData>
        </a:graphic>
      </p:graphicFrame>
      <p:cxnSp>
        <p:nvCxnSpPr>
          <p:cNvPr id="8" name="Straight Arrow Connector 7"/>
          <p:cNvCxnSpPr/>
          <p:nvPr/>
        </p:nvCxnSpPr>
        <p:spPr>
          <a:xfrm>
            <a:off x="3505200" y="4205288"/>
            <a:ext cx="495300" cy="4953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528515" y="3875961"/>
            <a:ext cx="24080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effectLst/>
              </a:rPr>
              <a:t>1675401331663255110</a:t>
            </a:r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6644584" y="6155055"/>
            <a:ext cx="24080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effectLst/>
              </a:rPr>
              <a:t>1675401354598255110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62485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13341C5-9B99-0CFF-546B-B0606EBD51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139947"/>
            <a:ext cx="10726079" cy="3722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73771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2EC8E16-74E8-B411-484E-9F5B99DD50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63" y="0"/>
            <a:ext cx="3504006" cy="258907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AE8640A-ECD7-8B51-8B0B-293C9DEEBE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017" y="2846246"/>
            <a:ext cx="4858584" cy="359142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FB6AB44-24A5-ECCC-261F-182904B90D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7314" y="458928"/>
            <a:ext cx="5410669" cy="407324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4B3F4C3E-7D31-8758-3078-56992F2EB4C3}"/>
              </a:ext>
            </a:extLst>
          </p:cNvPr>
          <p:cNvSpPr txBox="1"/>
          <p:nvPr/>
        </p:nvSpPr>
        <p:spPr>
          <a:xfrm>
            <a:off x="7972425" y="4963210"/>
            <a:ext cx="24384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Alpha =  1.08 +- 0.01</a:t>
            </a:r>
          </a:p>
          <a:p>
            <a:r>
              <a:rPr lang="en-US" dirty="0"/>
              <a:t>Charge noise =  0.607</a:t>
            </a:r>
          </a:p>
        </p:txBody>
      </p:sp>
    </p:spTree>
    <p:extLst>
      <p:ext uri="{BB962C8B-B14F-4D97-AF65-F5344CB8AC3E}">
        <p14:creationId xmlns:p14="http://schemas.microsoft.com/office/powerpoint/2010/main" val="35435042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6690961" y="2116853"/>
            <a:ext cx="3474562" cy="579596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3272790"/>
            <a:ext cx="4958759" cy="35147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5" y="0"/>
            <a:ext cx="10515600" cy="847725"/>
          </a:xfrm>
        </p:spPr>
        <p:txBody>
          <a:bodyPr>
            <a:noAutofit/>
          </a:bodyPr>
          <a:lstStyle/>
          <a:p>
            <a:r>
              <a:rPr lang="en-GB" sz="2800" dirty="0"/>
              <a:t>Peak 10 , Current targeted = 650 </a:t>
            </a:r>
            <a:r>
              <a:rPr lang="en-GB" sz="2800" dirty="0" err="1"/>
              <a:t>pA</a:t>
            </a:r>
            <a:r>
              <a:rPr lang="en-GB" sz="2800" dirty="0"/>
              <a:t>, Voltage valley = 1769 mV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0454024"/>
              </p:ext>
            </p:extLst>
          </p:nvPr>
        </p:nvGraphicFramePr>
        <p:xfrm>
          <a:off x="76198" y="935355"/>
          <a:ext cx="12049127" cy="243078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1011096">
                  <a:extLst>
                    <a:ext uri="{9D8B030D-6E8A-4147-A177-3AD203B41FA5}">
                      <a16:colId xmlns:a16="http://schemas.microsoft.com/office/drawing/2014/main" val="89365514"/>
                    </a:ext>
                  </a:extLst>
                </a:gridCol>
                <a:gridCol w="2731825">
                  <a:extLst>
                    <a:ext uri="{9D8B030D-6E8A-4147-A177-3AD203B41FA5}">
                      <a16:colId xmlns:a16="http://schemas.microsoft.com/office/drawing/2014/main" val="2197842463"/>
                    </a:ext>
                  </a:extLst>
                </a:gridCol>
                <a:gridCol w="982508">
                  <a:extLst>
                    <a:ext uri="{9D8B030D-6E8A-4147-A177-3AD203B41FA5}">
                      <a16:colId xmlns:a16="http://schemas.microsoft.com/office/drawing/2014/main" val="3251685623"/>
                    </a:ext>
                  </a:extLst>
                </a:gridCol>
                <a:gridCol w="2312747">
                  <a:extLst>
                    <a:ext uri="{9D8B030D-6E8A-4147-A177-3AD203B41FA5}">
                      <a16:colId xmlns:a16="http://schemas.microsoft.com/office/drawing/2014/main" val="2079983391"/>
                    </a:ext>
                  </a:extLst>
                </a:gridCol>
                <a:gridCol w="2467776">
                  <a:extLst>
                    <a:ext uri="{9D8B030D-6E8A-4147-A177-3AD203B41FA5}">
                      <a16:colId xmlns:a16="http://schemas.microsoft.com/office/drawing/2014/main" val="3597878201"/>
                    </a:ext>
                  </a:extLst>
                </a:gridCol>
                <a:gridCol w="1194073">
                  <a:extLst>
                    <a:ext uri="{9D8B030D-6E8A-4147-A177-3AD203B41FA5}">
                      <a16:colId xmlns:a16="http://schemas.microsoft.com/office/drawing/2014/main" val="2502179791"/>
                    </a:ext>
                  </a:extLst>
                </a:gridCol>
                <a:gridCol w="1349102">
                  <a:extLst>
                    <a:ext uri="{9D8B030D-6E8A-4147-A177-3AD203B41FA5}">
                      <a16:colId xmlns:a16="http://schemas.microsoft.com/office/drawing/2014/main" val="1764695324"/>
                    </a:ext>
                  </a:extLst>
                </a:gridCol>
              </a:tblGrid>
              <a:tr h="1232535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Iteration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Charge</a:t>
                      </a:r>
                      <a:r>
                        <a:rPr lang="en-GB" baseline="0" dirty="0"/>
                        <a:t> noise Valley</a:t>
                      </a:r>
                    </a:p>
                    <a:p>
                      <a:pPr algn="ctr"/>
                      <a:r>
                        <a:rPr lang="en-GB" baseline="0" dirty="0" err="1"/>
                        <a:t>uuid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Approx</a:t>
                      </a:r>
                      <a:r>
                        <a:rPr lang="en-GB" dirty="0"/>
                        <a:t> </a:t>
                      </a:r>
                    </a:p>
                    <a:p>
                      <a:pPr algn="ctr"/>
                      <a:r>
                        <a:rPr lang="en-GB" dirty="0"/>
                        <a:t>Current (</a:t>
                      </a:r>
                      <a:r>
                        <a:rPr lang="en-GB" dirty="0" err="1"/>
                        <a:t>pA</a:t>
                      </a:r>
                      <a:r>
                        <a:rPr lang="en-GB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Comment</a:t>
                      </a:r>
                    </a:p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Charge</a:t>
                      </a:r>
                      <a:r>
                        <a:rPr lang="en-GB" baseline="0" dirty="0"/>
                        <a:t> noise Slope</a:t>
                      </a:r>
                    </a:p>
                    <a:p>
                      <a:pPr algn="ctr"/>
                      <a:r>
                        <a:rPr lang="en-GB" baseline="0" dirty="0" err="1"/>
                        <a:t>uuid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err="1"/>
                        <a:t>Approx</a:t>
                      </a:r>
                      <a:r>
                        <a:rPr lang="en-GB" dirty="0"/>
                        <a:t> Current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(</a:t>
                      </a:r>
                      <a:r>
                        <a:rPr lang="en-GB" dirty="0" err="1"/>
                        <a:t>pA</a:t>
                      </a:r>
                      <a:r>
                        <a:rPr lang="en-GB" dirty="0"/>
                        <a:t>)</a:t>
                      </a:r>
                    </a:p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Comment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8297162"/>
                  </a:ext>
                </a:extLst>
              </a:tr>
              <a:tr h="405765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1675401814932255110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accent2"/>
                          </a:solidFill>
                        </a:rPr>
                        <a:t>Drift</a:t>
                      </a:r>
                      <a:r>
                        <a:rPr lang="en-GB" dirty="0">
                          <a:solidFill>
                            <a:schemeClr val="accent2"/>
                          </a:solidFill>
                        </a:rPr>
                        <a:t> </a:t>
                      </a:r>
                      <a:r>
                        <a:rPr lang="en-GB" b="1" dirty="0">
                          <a:solidFill>
                            <a:schemeClr val="accent2"/>
                          </a:solidFill>
                        </a:rPr>
                        <a:t>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1675402598105255110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500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accent2"/>
                          </a:solidFill>
                        </a:rPr>
                        <a:t>Drift</a:t>
                      </a:r>
                      <a:r>
                        <a:rPr lang="en-GB" b="1" baseline="0" dirty="0">
                          <a:solidFill>
                            <a:schemeClr val="accent2"/>
                          </a:solidFill>
                        </a:rPr>
                        <a:t> down</a:t>
                      </a:r>
                      <a:endParaRPr lang="en-GB" b="1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6887339"/>
                  </a:ext>
                </a:extLst>
              </a:tr>
              <a:tr h="42672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1675403211029255110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1675404018132255110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550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accent2"/>
                          </a:solidFill>
                        </a:rPr>
                        <a:t>Drift</a:t>
                      </a:r>
                      <a:r>
                        <a:rPr lang="en-GB" b="1" baseline="0" dirty="0">
                          <a:solidFill>
                            <a:schemeClr val="accent2"/>
                          </a:solidFill>
                        </a:rPr>
                        <a:t> down</a:t>
                      </a:r>
                      <a:endParaRPr lang="en-GB" b="1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260906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1675404630997255110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1675405470505255110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650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>
                          <a:solidFill>
                            <a:schemeClr val="accent2"/>
                          </a:solidFill>
                        </a:rPr>
                        <a:t>Drift</a:t>
                      </a:r>
                      <a:r>
                        <a:rPr lang="en-GB" b="1" baseline="0" dirty="0">
                          <a:solidFill>
                            <a:schemeClr val="accent2"/>
                          </a:solidFill>
                        </a:rPr>
                        <a:t> down</a:t>
                      </a:r>
                      <a:endParaRPr lang="en-GB" b="1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7870929"/>
                  </a:ext>
                </a:extLst>
              </a:tr>
            </a:tbl>
          </a:graphicData>
        </a:graphic>
      </p:graphicFrame>
      <p:cxnSp>
        <p:nvCxnSpPr>
          <p:cNvPr id="8" name="Straight Arrow Connector 7"/>
          <p:cNvCxnSpPr/>
          <p:nvPr/>
        </p:nvCxnSpPr>
        <p:spPr>
          <a:xfrm>
            <a:off x="3505200" y="4205288"/>
            <a:ext cx="495300" cy="4953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528515" y="3875961"/>
            <a:ext cx="24080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effectLst/>
              </a:rPr>
              <a:t>1675406081290255110</a:t>
            </a:r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6644584" y="6155055"/>
            <a:ext cx="24080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effectLst/>
              </a:rPr>
              <a:t>1675406104186255110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268229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FE9CB0F-0241-56DF-7D8E-267E35D3B5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670" y="2132327"/>
            <a:ext cx="10897544" cy="3737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61155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EE62D101-3C54-6B1B-E7FC-9C0F8455BB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1740"/>
            <a:ext cx="3326688" cy="248048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B2F35AA-E838-1431-36F4-E700A85C91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075" y="2562226"/>
            <a:ext cx="5422100" cy="407705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48EB94F-D54D-F681-50D0-7D39E03A72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3397" y="222709"/>
            <a:ext cx="5498306" cy="405038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2E39BE60-FA8E-C115-A9B3-B5BF6A6277B2}"/>
              </a:ext>
            </a:extLst>
          </p:cNvPr>
          <p:cNvSpPr txBox="1"/>
          <p:nvPr/>
        </p:nvSpPr>
        <p:spPr>
          <a:xfrm>
            <a:off x="8134350" y="4944160"/>
            <a:ext cx="23050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Alpha =  0.75 +- 0.02</a:t>
            </a:r>
          </a:p>
          <a:p>
            <a:r>
              <a:rPr lang="en-US" dirty="0"/>
              <a:t>Charge noise =  1.104</a:t>
            </a:r>
          </a:p>
        </p:txBody>
      </p:sp>
    </p:spTree>
    <p:extLst>
      <p:ext uri="{BB962C8B-B14F-4D97-AF65-F5344CB8AC3E}">
        <p14:creationId xmlns:p14="http://schemas.microsoft.com/office/powerpoint/2010/main" val="250588608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05FBF9-AB7E-6BD8-06AD-BCC06A4D9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for the first 10 </a:t>
            </a:r>
            <a:r>
              <a:rPr lang="en-US" dirty="0" err="1"/>
              <a:t>CoulombPeaks</a:t>
            </a:r>
            <a:endParaRPr lang="en-US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E912C951-15E1-FB02-2EF9-6498D916AF6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4633352"/>
              </p:ext>
            </p:extLst>
          </p:nvPr>
        </p:nvGraphicFramePr>
        <p:xfrm>
          <a:off x="914021" y="1771650"/>
          <a:ext cx="10363958" cy="463119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0921">
                  <a:extLst>
                    <a:ext uri="{9D8B030D-6E8A-4147-A177-3AD203B41FA5}">
                      <a16:colId xmlns:a16="http://schemas.microsoft.com/office/drawing/2014/main" val="1490110054"/>
                    </a:ext>
                  </a:extLst>
                </a:gridCol>
                <a:gridCol w="870921">
                  <a:extLst>
                    <a:ext uri="{9D8B030D-6E8A-4147-A177-3AD203B41FA5}">
                      <a16:colId xmlns:a16="http://schemas.microsoft.com/office/drawing/2014/main" val="3466476872"/>
                    </a:ext>
                  </a:extLst>
                </a:gridCol>
                <a:gridCol w="2281812">
                  <a:extLst>
                    <a:ext uri="{9D8B030D-6E8A-4147-A177-3AD203B41FA5}">
                      <a16:colId xmlns:a16="http://schemas.microsoft.com/office/drawing/2014/main" val="3635294438"/>
                    </a:ext>
                  </a:extLst>
                </a:gridCol>
                <a:gridCol w="1794097">
                  <a:extLst>
                    <a:ext uri="{9D8B030D-6E8A-4147-A177-3AD203B41FA5}">
                      <a16:colId xmlns:a16="http://schemas.microsoft.com/office/drawing/2014/main" val="23742616"/>
                    </a:ext>
                  </a:extLst>
                </a:gridCol>
                <a:gridCol w="1445729">
                  <a:extLst>
                    <a:ext uri="{9D8B030D-6E8A-4147-A177-3AD203B41FA5}">
                      <a16:colId xmlns:a16="http://schemas.microsoft.com/office/drawing/2014/main" val="2031278091"/>
                    </a:ext>
                  </a:extLst>
                </a:gridCol>
                <a:gridCol w="2229557">
                  <a:extLst>
                    <a:ext uri="{9D8B030D-6E8A-4147-A177-3AD203B41FA5}">
                      <a16:colId xmlns:a16="http://schemas.microsoft.com/office/drawing/2014/main" val="1685728619"/>
                    </a:ext>
                  </a:extLst>
                </a:gridCol>
                <a:gridCol w="870921">
                  <a:extLst>
                    <a:ext uri="{9D8B030D-6E8A-4147-A177-3AD203B41FA5}">
                      <a16:colId xmlns:a16="http://schemas.microsoft.com/office/drawing/2014/main" val="2275111241"/>
                    </a:ext>
                  </a:extLst>
                </a:gridCol>
              </a:tblGrid>
              <a:tr h="419966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peak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 err="1">
                          <a:effectLst/>
                        </a:rPr>
                        <a:t>Vp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Lever arm (eV/V)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slope (A/V)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charge noise (</a:t>
                      </a:r>
                      <a:r>
                        <a:rPr lang="en-US" sz="1400" u="none" strike="noStrike" dirty="0" err="1">
                          <a:effectLst/>
                        </a:rPr>
                        <a:t>ueV</a:t>
                      </a:r>
                      <a:r>
                        <a:rPr lang="en-US" sz="1400" u="none" strike="noStrike" dirty="0">
                          <a:effectLst/>
                        </a:rPr>
                        <a:t>/sqrt(Hz))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 err="1">
                          <a:effectLst/>
                        </a:rPr>
                        <a:t>uuid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extLst>
                  <a:ext uri="{0D108BD9-81ED-4DB2-BD59-A6C34878D82A}">
                    <a16:rowId xmlns:a16="http://schemas.microsoft.com/office/drawing/2014/main" val="921649175"/>
                  </a:ext>
                </a:extLst>
              </a:tr>
              <a:tr h="419966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1686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0.348757487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2.95E-07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0.696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1675363386167255110,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TLS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extLst>
                  <a:ext uri="{0D108BD9-81ED-4DB2-BD59-A6C34878D82A}">
                    <a16:rowId xmlns:a16="http://schemas.microsoft.com/office/drawing/2014/main" val="2921027205"/>
                  </a:ext>
                </a:extLst>
              </a:tr>
              <a:tr h="419966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1697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0.323528773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4.21E-07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0.887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1675367768323255110,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extLst>
                  <a:ext uri="{0D108BD9-81ED-4DB2-BD59-A6C34878D82A}">
                    <a16:rowId xmlns:a16="http://schemas.microsoft.com/office/drawing/2014/main" val="1560773229"/>
                  </a:ext>
                </a:extLst>
              </a:tr>
              <a:tr h="419966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1707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0.316750456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4.87E-07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1.402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1675372198705255110,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extLst>
                  <a:ext uri="{0D108BD9-81ED-4DB2-BD59-A6C34878D82A}">
                    <a16:rowId xmlns:a16="http://schemas.microsoft.com/office/drawing/2014/main" val="3382067898"/>
                  </a:ext>
                </a:extLst>
              </a:tr>
              <a:tr h="419966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1717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0.276639482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8.21E-07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0.999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1675376755117255110,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TLS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extLst>
                  <a:ext uri="{0D108BD9-81ED-4DB2-BD59-A6C34878D82A}">
                    <a16:rowId xmlns:a16="http://schemas.microsoft.com/office/drawing/2014/main" val="2632529315"/>
                  </a:ext>
                </a:extLst>
              </a:tr>
              <a:tr h="419966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1727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0.27783133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9.90E-07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1.313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1675381186103255110,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extLst>
                  <a:ext uri="{0D108BD9-81ED-4DB2-BD59-A6C34878D82A}">
                    <a16:rowId xmlns:a16="http://schemas.microsoft.com/office/drawing/2014/main" val="3970380145"/>
                  </a:ext>
                </a:extLst>
              </a:tr>
              <a:tr h="419966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1737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0.233213263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1.19E-06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0.693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1675385624022255110,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TLS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extLst>
                  <a:ext uri="{0D108BD9-81ED-4DB2-BD59-A6C34878D82A}">
                    <a16:rowId xmlns:a16="http://schemas.microsoft.com/office/drawing/2014/main" val="459003425"/>
                  </a:ext>
                </a:extLst>
              </a:tr>
              <a:tr h="419966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1747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0.241645396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1.55E-06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0.487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1675390214482255110,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TLS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extLst>
                  <a:ext uri="{0D108BD9-81ED-4DB2-BD59-A6C34878D82A}">
                    <a16:rowId xmlns:a16="http://schemas.microsoft.com/office/drawing/2014/main" val="2772147738"/>
                  </a:ext>
                </a:extLst>
              </a:tr>
              <a:tr h="419966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1757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0.215836589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1.58E-06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0.98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1675394922686255110,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extLst>
                  <a:ext uri="{0D108BD9-81ED-4DB2-BD59-A6C34878D82A}">
                    <a16:rowId xmlns:a16="http://schemas.microsoft.com/office/drawing/2014/main" val="4246056313"/>
                  </a:ext>
                </a:extLst>
              </a:tr>
              <a:tr h="419966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9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1768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0.222497763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1.98E-06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0.607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1675399394208255110,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extLst>
                  <a:ext uri="{0D108BD9-81ED-4DB2-BD59-A6C34878D82A}">
                    <a16:rowId xmlns:a16="http://schemas.microsoft.com/office/drawing/2014/main" val="2324096993"/>
                  </a:ext>
                </a:extLst>
              </a:tr>
              <a:tr h="419966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10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1778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0.22158971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2.07E-06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1.104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1675404018132250000,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TLS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11" marR="4811" marT="4811" marB="0" anchor="b"/>
                </a:tc>
                <a:extLst>
                  <a:ext uri="{0D108BD9-81ED-4DB2-BD59-A6C34878D82A}">
                    <a16:rowId xmlns:a16="http://schemas.microsoft.com/office/drawing/2014/main" val="33580756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547762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AA3381-8731-4ED0-D1DB-A8A2F9F09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Points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1DCC39-1B31-330D-7C14-8A1D1FF5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Fit to the log (CN paper) result in lower charge noise</a:t>
            </a:r>
          </a:p>
          <a:p>
            <a:r>
              <a:rPr lang="en-US" dirty="0"/>
              <a:t>Charge noise in </a:t>
            </a:r>
            <a:r>
              <a:rPr lang="en-US" dirty="0" err="1"/>
              <a:t>MultiLayer</a:t>
            </a:r>
            <a:r>
              <a:rPr lang="en-US" dirty="0"/>
              <a:t> devices is comparable</a:t>
            </a:r>
          </a:p>
          <a:p>
            <a:r>
              <a:rPr lang="en-US" dirty="0"/>
              <a:t>Lever arm = 0.2?</a:t>
            </a:r>
          </a:p>
          <a:p>
            <a:r>
              <a:rPr lang="en-US" dirty="0"/>
              <a:t>Fit the single spectra to </a:t>
            </a:r>
          </a:p>
          <a:p>
            <a:r>
              <a:rPr lang="en-US" dirty="0"/>
              <a:t>No screening?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54E16C4-5A37-3680-015D-3411C02D16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6157" y="2814178"/>
            <a:ext cx="3116850" cy="3261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44593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81D76F-0035-57DB-76DD-F1C1BFAE5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Things to have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7EA42E-FAED-B864-F3DD-4C47E8EEDF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TEM 7nm QW with plane counting</a:t>
            </a:r>
          </a:p>
          <a:p>
            <a:r>
              <a:rPr lang="en-US" dirty="0"/>
              <a:t>Raman 2D map (check after Ge substrate I can try to do it at VLL)</a:t>
            </a:r>
          </a:p>
          <a:p>
            <a:r>
              <a:rPr lang="en-US" dirty="0"/>
              <a:t>HBs measurements -&gt; percolation and mobility</a:t>
            </a:r>
          </a:p>
          <a:p>
            <a:r>
              <a:rPr lang="en-US" dirty="0"/>
              <a:t>Fit of the Mobility density to the Monroe (reference?)</a:t>
            </a:r>
          </a:p>
          <a:p>
            <a:r>
              <a:rPr lang="en-US" dirty="0" err="1"/>
              <a:t>Tau_q</a:t>
            </a:r>
            <a:r>
              <a:rPr lang="en-US" dirty="0"/>
              <a:t> was about 4ps lower then SQ21_81_5</a:t>
            </a:r>
          </a:p>
        </p:txBody>
      </p:sp>
    </p:spTree>
    <p:extLst>
      <p:ext uri="{BB962C8B-B14F-4D97-AF65-F5344CB8AC3E}">
        <p14:creationId xmlns:p14="http://schemas.microsoft.com/office/powerpoint/2010/main" val="2567775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24337"/>
          </a:xfrm>
        </p:spPr>
        <p:txBody>
          <a:bodyPr>
            <a:normAutofit fontScale="90000"/>
          </a:bodyPr>
          <a:lstStyle/>
          <a:p>
            <a:pPr algn="ctr"/>
            <a:r>
              <a:rPr lang="en-GB" dirty="0"/>
              <a:t>Technical details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939338"/>
            <a:ext cx="83792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DC measurement Bias : </a:t>
            </a:r>
            <a:r>
              <a:rPr lang="en-GB" dirty="0" err="1"/>
              <a:t>Vdc</a:t>
            </a:r>
            <a:r>
              <a:rPr lang="en-GB" dirty="0"/>
              <a:t> = 1,01 mV bias x 100 mV/V (</a:t>
            </a:r>
            <a:r>
              <a:rPr lang="en-GB" dirty="0" err="1"/>
              <a:t>Vib</a:t>
            </a:r>
            <a:r>
              <a:rPr lang="en-GB" dirty="0"/>
              <a:t> module)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198" y="1589691"/>
            <a:ext cx="83792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DC measurement Current Measurement : M1g Module 100 MV/A with </a:t>
            </a:r>
            <a:r>
              <a:rPr lang="en-GB" dirty="0" err="1"/>
              <a:t>Keithley</a:t>
            </a:r>
            <a:r>
              <a:rPr lang="en-GB" dirty="0"/>
              <a:t> settings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198" y="2240045"/>
            <a:ext cx="83792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Charge noise measurements :  </a:t>
            </a:r>
            <a:r>
              <a:rPr lang="en-GB" dirty="0" err="1"/>
              <a:t>Keithley</a:t>
            </a:r>
            <a:r>
              <a:rPr lang="en-GB" dirty="0"/>
              <a:t> settings</a:t>
            </a:r>
          </a:p>
          <a:p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457198" y="2886376"/>
            <a:ext cx="83792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A constant current offset has to be removed</a:t>
            </a:r>
          </a:p>
          <a:p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04728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The measurements in the next 4 slides were taken at the top of the respective peaks, this was done manually.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I still have to check them (Davide)</a:t>
            </a:r>
          </a:p>
        </p:txBody>
      </p:sp>
    </p:spTree>
    <p:extLst>
      <p:ext uri="{BB962C8B-B14F-4D97-AF65-F5344CB8AC3E}">
        <p14:creationId xmlns:p14="http://schemas.microsoft.com/office/powerpoint/2010/main" val="331895371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Peak 5: top time trace 1728 mV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5412" y="2075286"/>
            <a:ext cx="6310313" cy="4435051"/>
          </a:xfrm>
          <a:prstGeom prst="rect">
            <a:avLst/>
          </a:prstGeom>
        </p:spPr>
      </p:pic>
      <p:pic>
        <p:nvPicPr>
          <p:cNvPr id="4" name="Picture 3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26" y="1876425"/>
            <a:ext cx="4648200" cy="4445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224711" y="1800225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effectLst/>
              </a:rPr>
              <a:t>1675434129190255110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902290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Peak 6: top time trace 1738 mV</a:t>
            </a: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6" y="2032516"/>
            <a:ext cx="3486150" cy="4445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658100" y="1307604"/>
            <a:ext cx="4705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effectLst/>
              </a:rPr>
              <a:t>1675436388918255110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9638" y="1690688"/>
            <a:ext cx="7215188" cy="5222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66293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Peak 7: top time trace 1748 mV</a:t>
            </a: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6" y="2028825"/>
            <a:ext cx="4610100" cy="4445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7287" y="1789112"/>
            <a:ext cx="7026627" cy="49244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658100" y="161925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effectLst/>
              </a:rPr>
              <a:t>1675443265684255110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8039100" y="3797061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JUMP</a:t>
            </a:r>
          </a:p>
        </p:txBody>
      </p:sp>
    </p:spTree>
    <p:extLst>
      <p:ext uri="{BB962C8B-B14F-4D97-AF65-F5344CB8AC3E}">
        <p14:creationId xmlns:p14="http://schemas.microsoft.com/office/powerpoint/2010/main" val="333145792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Peak 8: top time trace 1758 mV</a:t>
            </a: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876425"/>
            <a:ext cx="4371975" cy="4445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6775" y="1529449"/>
            <a:ext cx="7070552" cy="50301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15199" y="1447800"/>
            <a:ext cx="2619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effectLst/>
              </a:rPr>
              <a:t>1675445603245255110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42575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85800" y="1348800"/>
            <a:ext cx="6096000" cy="550920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800" dirty="0" err="1"/>
              <a:t>station.hardware.boundaries</a:t>
            </a:r>
            <a:r>
              <a:rPr lang="en-GB" sz="800" dirty="0"/>
              <a:t>['S1P'] = (1000,2000)</a:t>
            </a:r>
          </a:p>
          <a:p>
            <a:r>
              <a:rPr lang="en-GB" sz="800" dirty="0" err="1"/>
              <a:t>duration_minutes</a:t>
            </a:r>
            <a:r>
              <a:rPr lang="en-GB" sz="800" dirty="0"/>
              <a:t> = 10</a:t>
            </a:r>
          </a:p>
          <a:p>
            <a:r>
              <a:rPr lang="en-GB" sz="800" dirty="0"/>
              <a:t>repeats = 3</a:t>
            </a:r>
          </a:p>
          <a:p>
            <a:r>
              <a:rPr lang="en-GB" sz="800" dirty="0" err="1"/>
              <a:t>optimal_current_a</a:t>
            </a:r>
            <a:r>
              <a:rPr lang="en-GB" sz="800" dirty="0"/>
              <a:t> = </a:t>
            </a:r>
            <a:r>
              <a:rPr lang="en-GB" sz="800" dirty="0" err="1"/>
              <a:t>np.array</a:t>
            </a:r>
            <a:r>
              <a:rPr lang="en-GB" sz="800" dirty="0"/>
              <a:t>([60,100,160,300,400,450,500,550,600,650,650,600])*1e-12</a:t>
            </a:r>
          </a:p>
          <a:p>
            <a:r>
              <a:rPr lang="en-GB" sz="800" dirty="0" err="1"/>
              <a:t>valleys_a</a:t>
            </a:r>
            <a:r>
              <a:rPr lang="en-GB" sz="800" dirty="0"/>
              <a:t> = [1682,1692,1701,1711,1721,1731,1741,1750,1760,1769,1779,1788]</a:t>
            </a:r>
          </a:p>
          <a:p>
            <a:r>
              <a:rPr lang="en-GB" sz="800" dirty="0" err="1"/>
              <a:t>calibrate_range</a:t>
            </a:r>
            <a:r>
              <a:rPr lang="en-GB" sz="800" dirty="0"/>
              <a:t> = 0.1</a:t>
            </a:r>
          </a:p>
          <a:p>
            <a:r>
              <a:rPr lang="en-GB" sz="800" dirty="0"/>
              <a:t>step = 0.02</a:t>
            </a:r>
          </a:p>
          <a:p>
            <a:r>
              <a:rPr lang="en-GB" sz="800" dirty="0" err="1"/>
              <a:t>it_n</a:t>
            </a:r>
            <a:r>
              <a:rPr lang="en-GB" sz="800" dirty="0"/>
              <a:t> = 2500</a:t>
            </a:r>
          </a:p>
          <a:p>
            <a:r>
              <a:rPr lang="en-GB" sz="800" dirty="0" err="1"/>
              <a:t>gate_param</a:t>
            </a:r>
            <a:r>
              <a:rPr lang="en-GB" sz="800" dirty="0"/>
              <a:t> = station.gates.S1P</a:t>
            </a:r>
          </a:p>
          <a:p>
            <a:endParaRPr lang="en-GB" sz="800" dirty="0"/>
          </a:p>
          <a:p>
            <a:r>
              <a:rPr lang="en-GB" sz="800" dirty="0" err="1"/>
              <a:t>time_trace_param</a:t>
            </a:r>
            <a:r>
              <a:rPr lang="en-GB" sz="800" dirty="0"/>
              <a:t> = KeithleyDMM6500_digitizer_parameter(</a:t>
            </a:r>
            <a:r>
              <a:rPr lang="en-GB" sz="800" dirty="0" err="1"/>
              <a:t>station.keithleyA</a:t>
            </a:r>
            <a:r>
              <a:rPr lang="en-GB" sz="800" dirty="0"/>
              <a:t>, </a:t>
            </a:r>
            <a:r>
              <a:rPr lang="en-GB" sz="800" dirty="0" err="1"/>
              <a:t>duration_minutes</a:t>
            </a:r>
            <a:r>
              <a:rPr lang="en-GB" sz="800" dirty="0"/>
              <a:t>, '</a:t>
            </a:r>
            <a:r>
              <a:rPr lang="en-GB" sz="800" dirty="0" err="1"/>
              <a:t>Idc</a:t>
            </a:r>
            <a:r>
              <a:rPr lang="en-GB" sz="800" dirty="0"/>
              <a:t>', 'V', 2e3)</a:t>
            </a:r>
          </a:p>
          <a:p>
            <a:r>
              <a:rPr lang="en-GB" sz="800" dirty="0" err="1"/>
              <a:t>m_instr</a:t>
            </a:r>
            <a:r>
              <a:rPr lang="en-GB" sz="800" dirty="0"/>
              <a:t> = [</a:t>
            </a:r>
            <a:r>
              <a:rPr lang="en-GB" sz="800" dirty="0" err="1"/>
              <a:t>time_trace_param</a:t>
            </a:r>
            <a:r>
              <a:rPr lang="en-GB" sz="800" dirty="0"/>
              <a:t>]</a:t>
            </a:r>
          </a:p>
          <a:p>
            <a:endParaRPr lang="en-GB" sz="800" dirty="0"/>
          </a:p>
          <a:p>
            <a:r>
              <a:rPr lang="en-GB" sz="800" dirty="0"/>
              <a:t>for k in range(</a:t>
            </a:r>
            <a:r>
              <a:rPr lang="en-GB" sz="800" dirty="0" err="1"/>
              <a:t>len</a:t>
            </a:r>
            <a:r>
              <a:rPr lang="en-GB" sz="800" dirty="0"/>
              <a:t>(</a:t>
            </a:r>
            <a:r>
              <a:rPr lang="en-GB" sz="800" dirty="0" err="1"/>
              <a:t>valleys_a</a:t>
            </a:r>
            <a:r>
              <a:rPr lang="en-GB" sz="800" dirty="0"/>
              <a:t>)):</a:t>
            </a:r>
          </a:p>
          <a:p>
            <a:r>
              <a:rPr lang="en-GB" sz="800" dirty="0"/>
              <a:t>    </a:t>
            </a:r>
            <a:r>
              <a:rPr lang="en-GB" sz="800" dirty="0" err="1"/>
              <a:t>gate_param</a:t>
            </a:r>
            <a:r>
              <a:rPr lang="en-GB" sz="800" dirty="0"/>
              <a:t>(</a:t>
            </a:r>
            <a:r>
              <a:rPr lang="en-GB" sz="800" dirty="0" err="1"/>
              <a:t>valleys_a</a:t>
            </a:r>
            <a:r>
              <a:rPr lang="en-GB" sz="800" dirty="0"/>
              <a:t>[k])</a:t>
            </a:r>
          </a:p>
          <a:p>
            <a:r>
              <a:rPr lang="en-GB" sz="800" dirty="0"/>
              <a:t>    </a:t>
            </a:r>
            <a:r>
              <a:rPr lang="en-GB" sz="800" dirty="0" err="1"/>
              <a:t>optimal_current</a:t>
            </a:r>
            <a:r>
              <a:rPr lang="en-GB" sz="800" dirty="0"/>
              <a:t> = </a:t>
            </a:r>
            <a:r>
              <a:rPr lang="en-GB" sz="800" dirty="0" err="1"/>
              <a:t>optimal_current_a</a:t>
            </a:r>
            <a:r>
              <a:rPr lang="en-GB" sz="800" dirty="0"/>
              <a:t>[k]</a:t>
            </a:r>
          </a:p>
          <a:p>
            <a:r>
              <a:rPr lang="en-GB" sz="800" dirty="0"/>
              <a:t>    print(</a:t>
            </a:r>
            <a:r>
              <a:rPr lang="en-GB" sz="800" dirty="0" err="1"/>
              <a:t>f'Valley</a:t>
            </a:r>
            <a:r>
              <a:rPr lang="en-GB" sz="800" dirty="0"/>
              <a:t> {k+1}: \n')</a:t>
            </a:r>
          </a:p>
          <a:p>
            <a:r>
              <a:rPr lang="en-GB" sz="800" dirty="0"/>
              <a:t>    for </a:t>
            </a:r>
            <a:r>
              <a:rPr lang="en-GB" sz="800" dirty="0" err="1"/>
              <a:t>i</a:t>
            </a:r>
            <a:r>
              <a:rPr lang="en-GB" sz="800" dirty="0"/>
              <a:t> in range(repeats):</a:t>
            </a:r>
          </a:p>
          <a:p>
            <a:r>
              <a:rPr lang="en-GB" sz="800" dirty="0"/>
              <a:t>        print(</a:t>
            </a:r>
            <a:r>
              <a:rPr lang="en-GB" sz="800" dirty="0" err="1"/>
              <a:t>f'Repeat</a:t>
            </a:r>
            <a:r>
              <a:rPr lang="en-GB" sz="800" dirty="0"/>
              <a:t> {k+1}: \n')</a:t>
            </a:r>
          </a:p>
          <a:p>
            <a:r>
              <a:rPr lang="en-GB" sz="800" dirty="0"/>
              <a:t>        </a:t>
            </a:r>
          </a:p>
          <a:p>
            <a:r>
              <a:rPr lang="en-GB" sz="800" dirty="0"/>
              <a:t>        #Charge Noise Valley</a:t>
            </a:r>
          </a:p>
          <a:p>
            <a:r>
              <a:rPr lang="en-GB" sz="800" dirty="0"/>
              <a:t>        </a:t>
            </a:r>
            <a:r>
              <a:rPr lang="en-GB" sz="800" dirty="0" err="1"/>
              <a:t>time.sleep</a:t>
            </a:r>
            <a:r>
              <a:rPr lang="en-GB" sz="800" dirty="0"/>
              <a:t>(2) </a:t>
            </a:r>
          </a:p>
          <a:p>
            <a:r>
              <a:rPr lang="en-GB" sz="800" dirty="0"/>
              <a:t>        ds=do0D(*</a:t>
            </a:r>
            <a:r>
              <a:rPr lang="en-GB" sz="800" dirty="0" err="1"/>
              <a:t>m_instr,name</a:t>
            </a:r>
            <a:r>
              <a:rPr lang="en-GB" sz="800" dirty="0"/>
              <a:t>=</a:t>
            </a:r>
            <a:r>
              <a:rPr lang="en-GB" sz="800" dirty="0" err="1"/>
              <a:t>f'Charge</a:t>
            </a:r>
            <a:r>
              <a:rPr lang="en-GB" sz="800" dirty="0"/>
              <a:t> Noise Valley (repeat {i+1}), Gain 100M A/V').run()</a:t>
            </a:r>
          </a:p>
          <a:p>
            <a:r>
              <a:rPr lang="en-GB" sz="800" dirty="0"/>
              <a:t>        </a:t>
            </a:r>
          </a:p>
          <a:p>
            <a:r>
              <a:rPr lang="en-GB" sz="800" dirty="0"/>
              <a:t>        #Sweep from Valley to Slope</a:t>
            </a:r>
          </a:p>
          <a:p>
            <a:r>
              <a:rPr lang="en-GB" sz="800" dirty="0"/>
              <a:t>        stop = False</a:t>
            </a:r>
          </a:p>
          <a:p>
            <a:r>
              <a:rPr lang="en-GB" sz="800" dirty="0"/>
              <a:t>        iteration = 0</a:t>
            </a:r>
          </a:p>
          <a:p>
            <a:r>
              <a:rPr lang="en-GB" sz="800" dirty="0"/>
              <a:t>        </a:t>
            </a:r>
            <a:r>
              <a:rPr lang="en-GB" sz="800" dirty="0" err="1"/>
              <a:t>av</a:t>
            </a:r>
            <a:r>
              <a:rPr lang="en-GB" sz="800" dirty="0"/>
              <a:t> = 0</a:t>
            </a:r>
          </a:p>
          <a:p>
            <a:r>
              <a:rPr lang="en-GB" sz="800" dirty="0"/>
              <a:t>        while abs(</a:t>
            </a:r>
            <a:r>
              <a:rPr lang="en-GB" sz="800" dirty="0" err="1"/>
              <a:t>av</a:t>
            </a:r>
            <a:r>
              <a:rPr lang="en-GB" sz="800" dirty="0"/>
              <a:t> - </a:t>
            </a:r>
            <a:r>
              <a:rPr lang="en-GB" sz="800" dirty="0" err="1"/>
              <a:t>optimal_current</a:t>
            </a:r>
            <a:r>
              <a:rPr lang="en-GB" sz="800" dirty="0"/>
              <a:t>)&gt;2e-12:</a:t>
            </a:r>
          </a:p>
          <a:p>
            <a:r>
              <a:rPr lang="en-GB" sz="800" dirty="0"/>
              <a:t>            I=[]</a:t>
            </a:r>
          </a:p>
          <a:p>
            <a:r>
              <a:rPr lang="en-GB" sz="800" dirty="0"/>
              <a:t>            for o in range(10):</a:t>
            </a:r>
          </a:p>
          <a:p>
            <a:r>
              <a:rPr lang="en-GB" sz="800" dirty="0"/>
              <a:t>                </a:t>
            </a:r>
            <a:r>
              <a:rPr lang="en-GB" sz="800" dirty="0" err="1"/>
              <a:t>I.append</a:t>
            </a:r>
            <a:r>
              <a:rPr lang="en-GB" sz="800" dirty="0"/>
              <a:t>(</a:t>
            </a:r>
            <a:r>
              <a:rPr lang="en-GB" sz="800" dirty="0" err="1"/>
              <a:t>station.I_dcA</a:t>
            </a:r>
            <a:r>
              <a:rPr lang="en-GB" sz="800" dirty="0"/>
              <a:t>())</a:t>
            </a:r>
          </a:p>
          <a:p>
            <a:r>
              <a:rPr lang="en-GB" sz="800" dirty="0"/>
              <a:t>            </a:t>
            </a:r>
            <a:r>
              <a:rPr lang="en-GB" sz="800" dirty="0" err="1"/>
              <a:t>av</a:t>
            </a:r>
            <a:r>
              <a:rPr lang="en-GB" sz="800" dirty="0"/>
              <a:t> = </a:t>
            </a:r>
            <a:r>
              <a:rPr lang="en-GB" sz="800" dirty="0" err="1"/>
              <a:t>np.average</a:t>
            </a:r>
            <a:r>
              <a:rPr lang="en-GB" sz="800" dirty="0"/>
              <a:t>(I)</a:t>
            </a:r>
          </a:p>
          <a:p>
            <a:r>
              <a:rPr lang="en-GB" sz="800" dirty="0"/>
              <a:t>            if </a:t>
            </a:r>
            <a:r>
              <a:rPr lang="en-GB" sz="800" dirty="0" err="1"/>
              <a:t>av</a:t>
            </a:r>
            <a:r>
              <a:rPr lang="en-GB" sz="800" dirty="0"/>
              <a:t> &gt; </a:t>
            </a:r>
            <a:r>
              <a:rPr lang="en-GB" sz="800" dirty="0" err="1"/>
              <a:t>optimal_current</a:t>
            </a:r>
            <a:r>
              <a:rPr lang="en-GB" sz="800" dirty="0"/>
              <a:t>:</a:t>
            </a:r>
          </a:p>
          <a:p>
            <a:r>
              <a:rPr lang="en-GB" sz="800" dirty="0"/>
              <a:t>                </a:t>
            </a:r>
            <a:r>
              <a:rPr lang="en-GB" sz="800" dirty="0" err="1"/>
              <a:t>gate_param</a:t>
            </a:r>
            <a:r>
              <a:rPr lang="en-GB" sz="800" dirty="0"/>
              <a:t>(</a:t>
            </a:r>
            <a:r>
              <a:rPr lang="en-GB" sz="800" dirty="0" err="1"/>
              <a:t>gate_param</a:t>
            </a:r>
            <a:r>
              <a:rPr lang="en-GB" sz="800" dirty="0"/>
              <a:t>()-step)</a:t>
            </a:r>
          </a:p>
          <a:p>
            <a:r>
              <a:rPr lang="en-GB" sz="800" dirty="0"/>
              <a:t>            </a:t>
            </a:r>
            <a:r>
              <a:rPr lang="en-GB" sz="800" dirty="0" err="1"/>
              <a:t>elif</a:t>
            </a:r>
            <a:r>
              <a:rPr lang="en-GB" sz="800" dirty="0"/>
              <a:t> </a:t>
            </a:r>
            <a:r>
              <a:rPr lang="en-GB" sz="800" dirty="0" err="1"/>
              <a:t>av</a:t>
            </a:r>
            <a:r>
              <a:rPr lang="en-GB" sz="800" dirty="0"/>
              <a:t> &lt; </a:t>
            </a:r>
            <a:r>
              <a:rPr lang="en-GB" sz="800" dirty="0" err="1"/>
              <a:t>optimal_current</a:t>
            </a:r>
            <a:r>
              <a:rPr lang="en-GB" sz="800" dirty="0"/>
              <a:t>:</a:t>
            </a:r>
          </a:p>
          <a:p>
            <a:r>
              <a:rPr lang="en-GB" sz="800" dirty="0"/>
              <a:t>                </a:t>
            </a:r>
            <a:r>
              <a:rPr lang="en-GB" sz="800" dirty="0" err="1"/>
              <a:t>gate_param</a:t>
            </a:r>
            <a:r>
              <a:rPr lang="en-GB" sz="800" dirty="0"/>
              <a:t>(</a:t>
            </a:r>
            <a:r>
              <a:rPr lang="en-GB" sz="800" dirty="0" err="1"/>
              <a:t>gate_param</a:t>
            </a:r>
            <a:r>
              <a:rPr lang="en-GB" sz="800" dirty="0"/>
              <a:t>()+step)</a:t>
            </a:r>
          </a:p>
          <a:p>
            <a:r>
              <a:rPr lang="en-GB" sz="800" dirty="0"/>
              <a:t>                </a:t>
            </a:r>
          </a:p>
          <a:p>
            <a:r>
              <a:rPr lang="en-GB" sz="800" dirty="0"/>
              <a:t>            </a:t>
            </a:r>
            <a:r>
              <a:rPr lang="en-GB" sz="800" dirty="0" err="1"/>
              <a:t>hf.printProgressBar</a:t>
            </a:r>
            <a:r>
              <a:rPr lang="en-GB" sz="800" dirty="0"/>
              <a:t>(iteration, </a:t>
            </a:r>
            <a:r>
              <a:rPr lang="en-GB" sz="800" dirty="0" err="1"/>
              <a:t>it_n</a:t>
            </a:r>
            <a:r>
              <a:rPr lang="en-GB" sz="800" dirty="0"/>
              <a:t>)</a:t>
            </a:r>
          </a:p>
          <a:p>
            <a:r>
              <a:rPr lang="en-GB" sz="800" dirty="0"/>
              <a:t>            if iteration &gt; </a:t>
            </a:r>
            <a:r>
              <a:rPr lang="en-GB" sz="800" dirty="0" err="1"/>
              <a:t>it_n</a:t>
            </a:r>
            <a:r>
              <a:rPr lang="en-GB" sz="800" dirty="0"/>
              <a:t>:</a:t>
            </a:r>
          </a:p>
          <a:p>
            <a:r>
              <a:rPr lang="en-GB" sz="800" dirty="0"/>
              <a:t>                break</a:t>
            </a:r>
          </a:p>
          <a:p>
            <a:r>
              <a:rPr lang="en-GB" sz="800" dirty="0"/>
              <a:t>            iteration +=1</a:t>
            </a:r>
          </a:p>
          <a:p>
            <a:r>
              <a:rPr lang="en-GB" sz="800" dirty="0"/>
              <a:t>            </a:t>
            </a:r>
          </a:p>
          <a:p>
            <a:r>
              <a:rPr lang="en-GB" sz="800" dirty="0"/>
              <a:t>            </a:t>
            </a:r>
          </a:p>
        </p:txBody>
      </p:sp>
      <p:sp>
        <p:nvSpPr>
          <p:cNvPr id="7" name="Rectangle 6"/>
          <p:cNvSpPr/>
          <p:nvPr/>
        </p:nvSpPr>
        <p:spPr>
          <a:xfrm>
            <a:off x="6096000" y="1025634"/>
            <a:ext cx="6096000" cy="57554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800" dirty="0"/>
              <a:t> #Charge Noise Slope</a:t>
            </a:r>
          </a:p>
          <a:p>
            <a:r>
              <a:rPr lang="en-GB" sz="800" dirty="0"/>
              <a:t>        </a:t>
            </a:r>
          </a:p>
          <a:p>
            <a:r>
              <a:rPr lang="en-GB" sz="800" dirty="0"/>
              <a:t>        stop = False</a:t>
            </a:r>
          </a:p>
          <a:p>
            <a:r>
              <a:rPr lang="en-GB" sz="800" dirty="0"/>
              <a:t>        iteration = 0</a:t>
            </a:r>
          </a:p>
          <a:p>
            <a:r>
              <a:rPr lang="en-GB" sz="800" dirty="0"/>
              <a:t>        </a:t>
            </a:r>
            <a:r>
              <a:rPr lang="en-GB" sz="800" dirty="0" err="1"/>
              <a:t>av</a:t>
            </a:r>
            <a:r>
              <a:rPr lang="en-GB" sz="800" dirty="0"/>
              <a:t> = 0</a:t>
            </a:r>
          </a:p>
          <a:p>
            <a:r>
              <a:rPr lang="en-GB" sz="800" dirty="0"/>
              <a:t>        </a:t>
            </a:r>
            <a:r>
              <a:rPr lang="en-GB" sz="800" dirty="0" err="1"/>
              <a:t>time.sleep</a:t>
            </a:r>
            <a:r>
              <a:rPr lang="en-GB" sz="800" dirty="0"/>
              <a:t>(5)</a:t>
            </a:r>
          </a:p>
          <a:p>
            <a:r>
              <a:rPr lang="en-GB" sz="800" dirty="0"/>
              <a:t>        while abs(</a:t>
            </a:r>
            <a:r>
              <a:rPr lang="en-GB" sz="800" dirty="0" err="1"/>
              <a:t>av</a:t>
            </a:r>
            <a:r>
              <a:rPr lang="en-GB" sz="800" dirty="0"/>
              <a:t> - </a:t>
            </a:r>
            <a:r>
              <a:rPr lang="en-GB" sz="800" dirty="0" err="1"/>
              <a:t>optimal_current</a:t>
            </a:r>
            <a:r>
              <a:rPr lang="en-GB" sz="800" dirty="0"/>
              <a:t>)&gt;2e-12:</a:t>
            </a:r>
          </a:p>
          <a:p>
            <a:r>
              <a:rPr lang="en-GB" sz="800" dirty="0"/>
              <a:t>            I=[]</a:t>
            </a:r>
          </a:p>
          <a:p>
            <a:r>
              <a:rPr lang="en-GB" sz="800" dirty="0"/>
              <a:t>            </a:t>
            </a:r>
            <a:r>
              <a:rPr lang="en-GB" sz="800" dirty="0" err="1"/>
              <a:t>time.sleep</a:t>
            </a:r>
            <a:r>
              <a:rPr lang="en-GB" sz="800" dirty="0"/>
              <a:t>(2)</a:t>
            </a:r>
          </a:p>
          <a:p>
            <a:r>
              <a:rPr lang="en-GB" sz="800" dirty="0"/>
              <a:t>            for o in range(30):</a:t>
            </a:r>
          </a:p>
          <a:p>
            <a:r>
              <a:rPr lang="en-GB" sz="800" dirty="0"/>
              <a:t>                </a:t>
            </a:r>
          </a:p>
          <a:p>
            <a:r>
              <a:rPr lang="en-GB" sz="800" dirty="0"/>
              <a:t>                </a:t>
            </a:r>
            <a:r>
              <a:rPr lang="en-GB" sz="800" dirty="0" err="1"/>
              <a:t>I.append</a:t>
            </a:r>
            <a:r>
              <a:rPr lang="en-GB" sz="800" dirty="0"/>
              <a:t>(</a:t>
            </a:r>
            <a:r>
              <a:rPr lang="en-GB" sz="800" dirty="0" err="1"/>
              <a:t>station.I_dcA</a:t>
            </a:r>
            <a:r>
              <a:rPr lang="en-GB" sz="800" dirty="0"/>
              <a:t>())</a:t>
            </a:r>
          </a:p>
          <a:p>
            <a:r>
              <a:rPr lang="en-GB" sz="800" dirty="0"/>
              <a:t>            </a:t>
            </a:r>
            <a:r>
              <a:rPr lang="en-GB" sz="800" dirty="0" err="1"/>
              <a:t>av</a:t>
            </a:r>
            <a:r>
              <a:rPr lang="en-GB" sz="800" dirty="0"/>
              <a:t> = </a:t>
            </a:r>
            <a:r>
              <a:rPr lang="en-GB" sz="800" dirty="0" err="1"/>
              <a:t>np.average</a:t>
            </a:r>
            <a:r>
              <a:rPr lang="en-GB" sz="800" dirty="0"/>
              <a:t>(I)</a:t>
            </a:r>
          </a:p>
          <a:p>
            <a:r>
              <a:rPr lang="en-GB" sz="800" dirty="0"/>
              <a:t>            if </a:t>
            </a:r>
            <a:r>
              <a:rPr lang="en-GB" sz="800" dirty="0" err="1"/>
              <a:t>av</a:t>
            </a:r>
            <a:r>
              <a:rPr lang="en-GB" sz="800" dirty="0"/>
              <a:t> &gt; </a:t>
            </a:r>
            <a:r>
              <a:rPr lang="en-GB" sz="800" dirty="0" err="1"/>
              <a:t>optimal_current</a:t>
            </a:r>
            <a:r>
              <a:rPr lang="en-GB" sz="800" dirty="0"/>
              <a:t>:</a:t>
            </a:r>
          </a:p>
          <a:p>
            <a:r>
              <a:rPr lang="en-GB" sz="800" dirty="0"/>
              <a:t>                </a:t>
            </a:r>
            <a:r>
              <a:rPr lang="en-GB" sz="800" dirty="0" err="1"/>
              <a:t>gate_param</a:t>
            </a:r>
            <a:r>
              <a:rPr lang="en-GB" sz="800" dirty="0"/>
              <a:t>(</a:t>
            </a:r>
            <a:r>
              <a:rPr lang="en-GB" sz="800" dirty="0" err="1"/>
              <a:t>gate_param</a:t>
            </a:r>
            <a:r>
              <a:rPr lang="en-GB" sz="800" dirty="0"/>
              <a:t>()-step)</a:t>
            </a:r>
          </a:p>
          <a:p>
            <a:r>
              <a:rPr lang="en-GB" sz="800" dirty="0"/>
              <a:t>            </a:t>
            </a:r>
            <a:r>
              <a:rPr lang="en-GB" sz="800" dirty="0" err="1"/>
              <a:t>elif</a:t>
            </a:r>
            <a:r>
              <a:rPr lang="en-GB" sz="800" dirty="0"/>
              <a:t> </a:t>
            </a:r>
            <a:r>
              <a:rPr lang="en-GB" sz="800" dirty="0" err="1"/>
              <a:t>av</a:t>
            </a:r>
            <a:r>
              <a:rPr lang="en-GB" sz="800" dirty="0"/>
              <a:t> &lt; </a:t>
            </a:r>
            <a:r>
              <a:rPr lang="en-GB" sz="800" dirty="0" err="1"/>
              <a:t>optimal_current</a:t>
            </a:r>
            <a:r>
              <a:rPr lang="en-GB" sz="800" dirty="0"/>
              <a:t>:</a:t>
            </a:r>
          </a:p>
          <a:p>
            <a:r>
              <a:rPr lang="en-GB" sz="800" dirty="0"/>
              <a:t>                </a:t>
            </a:r>
            <a:r>
              <a:rPr lang="en-GB" sz="800" dirty="0" err="1"/>
              <a:t>gate_param</a:t>
            </a:r>
            <a:r>
              <a:rPr lang="en-GB" sz="800" dirty="0"/>
              <a:t>(</a:t>
            </a:r>
            <a:r>
              <a:rPr lang="en-GB" sz="800" dirty="0" err="1"/>
              <a:t>gate_param</a:t>
            </a:r>
            <a:r>
              <a:rPr lang="en-GB" sz="800" dirty="0"/>
              <a:t>()+step)</a:t>
            </a:r>
          </a:p>
          <a:p>
            <a:r>
              <a:rPr lang="en-GB" sz="800" dirty="0"/>
              <a:t>                </a:t>
            </a:r>
          </a:p>
          <a:p>
            <a:r>
              <a:rPr lang="en-GB" sz="800" dirty="0"/>
              <a:t>            </a:t>
            </a:r>
            <a:r>
              <a:rPr lang="en-GB" sz="800" dirty="0" err="1"/>
              <a:t>hf.printProgressBar</a:t>
            </a:r>
            <a:r>
              <a:rPr lang="en-GB" sz="800" dirty="0"/>
              <a:t>(iteration, </a:t>
            </a:r>
            <a:r>
              <a:rPr lang="en-GB" sz="800" dirty="0" err="1"/>
              <a:t>it_n</a:t>
            </a:r>
            <a:r>
              <a:rPr lang="en-GB" sz="800" dirty="0"/>
              <a:t>)</a:t>
            </a:r>
          </a:p>
          <a:p>
            <a:r>
              <a:rPr lang="en-GB" sz="800" dirty="0"/>
              <a:t>            if iteration &gt; </a:t>
            </a:r>
            <a:r>
              <a:rPr lang="en-GB" sz="800" dirty="0" err="1"/>
              <a:t>it_n</a:t>
            </a:r>
            <a:r>
              <a:rPr lang="en-GB" sz="800" dirty="0"/>
              <a:t>:</a:t>
            </a:r>
          </a:p>
          <a:p>
            <a:r>
              <a:rPr lang="en-GB" sz="800" dirty="0"/>
              <a:t>                break</a:t>
            </a:r>
          </a:p>
          <a:p>
            <a:r>
              <a:rPr lang="en-GB" sz="800" dirty="0"/>
              <a:t>            iteration +=1</a:t>
            </a:r>
          </a:p>
          <a:p>
            <a:r>
              <a:rPr lang="en-GB" sz="800" dirty="0"/>
              <a:t>            </a:t>
            </a:r>
          </a:p>
          <a:p>
            <a:r>
              <a:rPr lang="en-GB" sz="800" dirty="0"/>
              <a:t>        ds=do0D(*</a:t>
            </a:r>
            <a:r>
              <a:rPr lang="en-GB" sz="800" dirty="0" err="1"/>
              <a:t>m_instr,name</a:t>
            </a:r>
            <a:r>
              <a:rPr lang="en-GB" sz="800" dirty="0"/>
              <a:t>=</a:t>
            </a:r>
            <a:r>
              <a:rPr lang="en-GB" sz="800" dirty="0" err="1"/>
              <a:t>f'Charge</a:t>
            </a:r>
            <a:r>
              <a:rPr lang="en-GB" sz="800" dirty="0"/>
              <a:t> Noise Slope (repeat {i+1} of peak {k+1}), Gain 100M A/V').run()</a:t>
            </a:r>
          </a:p>
          <a:p>
            <a:r>
              <a:rPr lang="en-GB" sz="800" dirty="0"/>
              <a:t>        </a:t>
            </a:r>
          </a:p>
          <a:p>
            <a:r>
              <a:rPr lang="en-GB" sz="800" dirty="0"/>
              <a:t>        do1D(</a:t>
            </a:r>
            <a:r>
              <a:rPr lang="en-GB" sz="800" dirty="0" err="1"/>
              <a:t>gate_param</a:t>
            </a:r>
            <a:r>
              <a:rPr lang="en-GB" sz="800" dirty="0"/>
              <a:t>, </a:t>
            </a:r>
            <a:r>
              <a:rPr lang="en-GB" sz="800" dirty="0" err="1"/>
              <a:t>gate_param</a:t>
            </a:r>
            <a:r>
              <a:rPr lang="en-GB" sz="800" dirty="0"/>
              <a:t>(),  </a:t>
            </a:r>
            <a:r>
              <a:rPr lang="en-GB" sz="800" dirty="0" err="1"/>
              <a:t>gate_param</a:t>
            </a:r>
            <a:r>
              <a:rPr lang="en-GB" sz="800" dirty="0"/>
              <a:t>()-5, 20, 0.01,</a:t>
            </a:r>
          </a:p>
          <a:p>
            <a:r>
              <a:rPr lang="en-GB" sz="800" dirty="0"/>
              <a:t>             </a:t>
            </a:r>
            <a:r>
              <a:rPr lang="en-GB" sz="800" dirty="0" err="1"/>
              <a:t>station.I_dcA</a:t>
            </a:r>
            <a:r>
              <a:rPr lang="en-GB" sz="800" dirty="0"/>
              <a:t>, </a:t>
            </a:r>
            <a:r>
              <a:rPr lang="en-GB" sz="800" dirty="0" err="1"/>
              <a:t>reset_param</a:t>
            </a:r>
            <a:r>
              <a:rPr lang="en-GB" sz="800" dirty="0"/>
              <a:t>=False, name=</a:t>
            </a:r>
            <a:r>
              <a:rPr lang="en-GB" sz="800" dirty="0" err="1"/>
              <a:t>f'manual</a:t>
            </a:r>
            <a:r>
              <a:rPr lang="en-GB" sz="800" dirty="0"/>
              <a:t> tuning to Valley {</a:t>
            </a:r>
            <a:r>
              <a:rPr lang="en-GB" sz="800" dirty="0" err="1"/>
              <a:t>gate_param</a:t>
            </a:r>
            <a:r>
              <a:rPr lang="en-GB" sz="800" dirty="0"/>
              <a:t>} (repeat {i+1} of peak {k+1})').run()</a:t>
            </a:r>
          </a:p>
          <a:p>
            <a:endParaRPr lang="en-GB" sz="800" dirty="0"/>
          </a:p>
          <a:p>
            <a:r>
              <a:rPr lang="en-GB" sz="800" dirty="0"/>
              <a:t>    ds = do1D(</a:t>
            </a:r>
            <a:r>
              <a:rPr lang="en-GB" sz="800" dirty="0" err="1"/>
              <a:t>gate_param</a:t>
            </a:r>
            <a:r>
              <a:rPr lang="en-GB" sz="800" dirty="0"/>
              <a:t>, </a:t>
            </a:r>
            <a:r>
              <a:rPr lang="en-GB" sz="800" dirty="0" err="1"/>
              <a:t>gate_param</a:t>
            </a:r>
            <a:r>
              <a:rPr lang="en-GB" sz="800" dirty="0"/>
              <a:t>()-10, </a:t>
            </a:r>
            <a:r>
              <a:rPr lang="en-GB" sz="800" dirty="0" err="1"/>
              <a:t>gate_param</a:t>
            </a:r>
            <a:r>
              <a:rPr lang="en-GB" sz="800" dirty="0"/>
              <a:t>()+10, 500, 0.01,</a:t>
            </a:r>
          </a:p>
          <a:p>
            <a:r>
              <a:rPr lang="en-GB" sz="800" dirty="0"/>
              <a:t>          </a:t>
            </a:r>
            <a:r>
              <a:rPr lang="en-GB" sz="800" dirty="0" err="1"/>
              <a:t>station.I_dcA</a:t>
            </a:r>
            <a:r>
              <a:rPr lang="en-GB" sz="800" dirty="0"/>
              <a:t>, </a:t>
            </a:r>
            <a:r>
              <a:rPr lang="en-GB" sz="800" dirty="0" err="1"/>
              <a:t>reset_param</a:t>
            </a:r>
            <a:r>
              <a:rPr lang="en-GB" sz="800" dirty="0"/>
              <a:t>=True, name=</a:t>
            </a:r>
            <a:r>
              <a:rPr lang="en-GB" sz="800" dirty="0" err="1"/>
              <a:t>f'DC</a:t>
            </a:r>
            <a:r>
              <a:rPr lang="en-GB" sz="800" dirty="0"/>
              <a:t> scan peak {k+1}'.format(</a:t>
            </a:r>
            <a:r>
              <a:rPr lang="en-GB" sz="800" dirty="0" err="1"/>
              <a:t>gate_param</a:t>
            </a:r>
            <a:r>
              <a:rPr lang="en-GB" sz="800" dirty="0"/>
              <a:t>)).run()</a:t>
            </a:r>
          </a:p>
          <a:p>
            <a:r>
              <a:rPr lang="en-GB" sz="800" dirty="0"/>
              <a:t>    </a:t>
            </a:r>
          </a:p>
          <a:p>
            <a:r>
              <a:rPr lang="en-GB" sz="800" dirty="0"/>
              <a:t>    </a:t>
            </a:r>
            <a:r>
              <a:rPr lang="en-GB" sz="800" dirty="0" err="1"/>
              <a:t>Fast_param</a:t>
            </a:r>
            <a:r>
              <a:rPr lang="en-GB" sz="800" dirty="0"/>
              <a:t>=station.gates.Vsd_1m</a:t>
            </a:r>
          </a:p>
          <a:p>
            <a:r>
              <a:rPr lang="en-GB" sz="800" dirty="0"/>
              <a:t>    </a:t>
            </a:r>
            <a:r>
              <a:rPr lang="en-GB" sz="800" dirty="0" err="1"/>
              <a:t>Fast_start</a:t>
            </a:r>
            <a:r>
              <a:rPr lang="en-GB" sz="800" dirty="0"/>
              <a:t>=-40</a:t>
            </a:r>
          </a:p>
          <a:p>
            <a:r>
              <a:rPr lang="en-GB" sz="800" dirty="0"/>
              <a:t>    </a:t>
            </a:r>
            <a:r>
              <a:rPr lang="en-GB" sz="800" dirty="0" err="1"/>
              <a:t>Fast_end</a:t>
            </a:r>
            <a:r>
              <a:rPr lang="en-GB" sz="800" dirty="0"/>
              <a:t>=40</a:t>
            </a:r>
          </a:p>
          <a:p>
            <a:r>
              <a:rPr lang="en-GB" sz="800" dirty="0"/>
              <a:t>    </a:t>
            </a:r>
            <a:r>
              <a:rPr lang="en-GB" sz="800" dirty="0" err="1"/>
              <a:t>Fast_npoint</a:t>
            </a:r>
            <a:r>
              <a:rPr lang="en-GB" sz="800" dirty="0"/>
              <a:t>=121</a:t>
            </a:r>
          </a:p>
          <a:p>
            <a:r>
              <a:rPr lang="en-GB" sz="800" dirty="0"/>
              <a:t>    </a:t>
            </a:r>
            <a:r>
              <a:rPr lang="en-GB" sz="800" dirty="0" err="1"/>
              <a:t>Fast_delay</a:t>
            </a:r>
            <a:r>
              <a:rPr lang="en-GB" sz="800" dirty="0"/>
              <a:t>=0.01</a:t>
            </a:r>
          </a:p>
          <a:p>
            <a:r>
              <a:rPr lang="en-GB" sz="800" dirty="0"/>
              <a:t>    </a:t>
            </a:r>
          </a:p>
          <a:p>
            <a:r>
              <a:rPr lang="en-GB" sz="800" dirty="0"/>
              <a:t>    </a:t>
            </a:r>
            <a:r>
              <a:rPr lang="en-GB" sz="800" dirty="0" err="1"/>
              <a:t>Slow_param</a:t>
            </a:r>
            <a:r>
              <a:rPr lang="en-GB" sz="800" dirty="0"/>
              <a:t>=station.gates.S1P</a:t>
            </a:r>
          </a:p>
          <a:p>
            <a:r>
              <a:rPr lang="en-GB" sz="800" dirty="0"/>
              <a:t>    </a:t>
            </a:r>
            <a:r>
              <a:rPr lang="en-GB" sz="800" dirty="0" err="1"/>
              <a:t>Slow_start</a:t>
            </a:r>
            <a:r>
              <a:rPr lang="en-GB" sz="800" dirty="0"/>
              <a:t>=station.gates.S1P()-10</a:t>
            </a:r>
          </a:p>
          <a:p>
            <a:r>
              <a:rPr lang="en-GB" sz="800" dirty="0"/>
              <a:t>    </a:t>
            </a:r>
            <a:r>
              <a:rPr lang="en-GB" sz="800" dirty="0" err="1"/>
              <a:t>Slow_end</a:t>
            </a:r>
            <a:r>
              <a:rPr lang="en-GB" sz="800" dirty="0"/>
              <a:t>=station.gates.S1P()+10</a:t>
            </a:r>
          </a:p>
          <a:p>
            <a:r>
              <a:rPr lang="en-GB" sz="800" dirty="0"/>
              <a:t>    </a:t>
            </a:r>
            <a:r>
              <a:rPr lang="en-GB" sz="800" dirty="0" err="1"/>
              <a:t>Slow_npoint</a:t>
            </a:r>
            <a:r>
              <a:rPr lang="en-GB" sz="800" dirty="0"/>
              <a:t>=81</a:t>
            </a:r>
          </a:p>
          <a:p>
            <a:r>
              <a:rPr lang="en-GB" sz="800" dirty="0"/>
              <a:t>    </a:t>
            </a:r>
            <a:r>
              <a:rPr lang="en-GB" sz="800" dirty="0" err="1"/>
              <a:t>Slow_delay</a:t>
            </a:r>
            <a:r>
              <a:rPr lang="en-GB" sz="800" dirty="0"/>
              <a:t>=0.01</a:t>
            </a:r>
          </a:p>
          <a:p>
            <a:r>
              <a:rPr lang="en-GB" sz="800" dirty="0"/>
              <a:t>    </a:t>
            </a:r>
          </a:p>
          <a:p>
            <a:r>
              <a:rPr lang="en-GB" sz="800" dirty="0"/>
              <a:t>    do2D(Fast_param,Fast_start,Fast_end,Fast_npoint,Fast_delay,Slow_param,Slow_start,Slow_end,Slow_npoint,Slow_delay,station.I_dcA,name=</a:t>
            </a:r>
            <a:r>
              <a:rPr lang="en-GB" sz="800" dirty="0" err="1"/>
              <a:t>f'Coulomb</a:t>
            </a:r>
            <a:r>
              <a:rPr lang="en-GB" sz="800" dirty="0"/>
              <a:t> Diamond peak {k+1}',</a:t>
            </a:r>
            <a:r>
              <a:rPr lang="en-GB" sz="800" dirty="0" err="1"/>
              <a:t>reset_param</a:t>
            </a:r>
            <a:r>
              <a:rPr lang="en-GB" sz="800" dirty="0"/>
              <a:t>=True).run()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24337"/>
          </a:xfrm>
        </p:spPr>
        <p:txBody>
          <a:bodyPr>
            <a:normAutofit fontScale="90000"/>
          </a:bodyPr>
          <a:lstStyle/>
          <a:p>
            <a:pPr algn="ctr"/>
            <a:r>
              <a:rPr lang="en-GB" dirty="0"/>
              <a:t>Measurement Code</a:t>
            </a:r>
          </a:p>
        </p:txBody>
      </p:sp>
    </p:spTree>
    <p:extLst>
      <p:ext uri="{BB962C8B-B14F-4D97-AF65-F5344CB8AC3E}">
        <p14:creationId xmlns:p14="http://schemas.microsoft.com/office/powerpoint/2010/main" val="32495702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650" y="469900"/>
            <a:ext cx="10515600" cy="1325563"/>
          </a:xfrm>
        </p:spPr>
        <p:txBody>
          <a:bodyPr/>
          <a:lstStyle/>
          <a:p>
            <a:r>
              <a:rPr lang="en-GB" dirty="0"/>
              <a:t>Full Scan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7650" y="2707095"/>
            <a:ext cx="12020228" cy="263212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47650" y="5516500"/>
            <a:ext cx="29418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err="1"/>
              <a:t>u</a:t>
            </a:r>
            <a:r>
              <a:rPr lang="en-GB" dirty="0" err="1">
                <a:effectLst/>
              </a:rPr>
              <a:t>uid</a:t>
            </a:r>
            <a:r>
              <a:rPr lang="en-GB" dirty="0">
                <a:effectLst/>
              </a:rPr>
              <a:t>: 1675360149109255110</a:t>
            </a:r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3419475" y="767358"/>
            <a:ext cx="85915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err="1"/>
              <a:t>optimal_current_a</a:t>
            </a:r>
            <a:r>
              <a:rPr lang="en-GB" dirty="0"/>
              <a:t> = </a:t>
            </a:r>
            <a:r>
              <a:rPr lang="en-GB" dirty="0" err="1"/>
              <a:t>np.array</a:t>
            </a:r>
            <a:r>
              <a:rPr lang="en-GB" dirty="0"/>
              <a:t>([60,100,160,300,400,450,500,550,600,650,650,600])*1e-12</a:t>
            </a:r>
          </a:p>
          <a:p>
            <a:endParaRPr lang="en-GB" dirty="0"/>
          </a:p>
          <a:p>
            <a:r>
              <a:rPr lang="en-GB" dirty="0" err="1"/>
              <a:t>valleys_a</a:t>
            </a:r>
            <a:r>
              <a:rPr lang="en-GB" dirty="0"/>
              <a:t> = [1682,1692,1701,1711,1721,1731,1741,1750,1760,1769,1779,1788]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29375" y="165070"/>
            <a:ext cx="19716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Points chosen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33450" y="4400550"/>
            <a:ext cx="26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066925" y="4114800"/>
            <a:ext cx="26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04950" y="4215884"/>
            <a:ext cx="26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628900" y="3689006"/>
            <a:ext cx="26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179956" y="3329113"/>
            <a:ext cx="26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5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731012" y="3144447"/>
            <a:ext cx="26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6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82068" y="2936094"/>
            <a:ext cx="26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7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99774" y="2811870"/>
            <a:ext cx="26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8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279405" y="2566762"/>
            <a:ext cx="26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9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859035" y="2417654"/>
            <a:ext cx="5703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10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257764" y="2521570"/>
            <a:ext cx="5703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11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807571" y="2545513"/>
            <a:ext cx="5703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23725062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5" y="0"/>
            <a:ext cx="10515600" cy="847725"/>
          </a:xfrm>
        </p:spPr>
        <p:txBody>
          <a:bodyPr>
            <a:noAutofit/>
          </a:bodyPr>
          <a:lstStyle/>
          <a:p>
            <a:r>
              <a:rPr lang="en-GB" sz="2800" dirty="0"/>
              <a:t>Peak 1 , Current targeted = 60 </a:t>
            </a:r>
            <a:r>
              <a:rPr lang="en-GB" sz="2800" dirty="0" err="1"/>
              <a:t>pA</a:t>
            </a:r>
            <a:r>
              <a:rPr lang="en-GB" sz="2800" dirty="0"/>
              <a:t>, Voltage valley = 1682 mV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3041791"/>
              </p:ext>
            </p:extLst>
          </p:nvPr>
        </p:nvGraphicFramePr>
        <p:xfrm>
          <a:off x="76198" y="1034415"/>
          <a:ext cx="12049127" cy="256032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1011096">
                  <a:extLst>
                    <a:ext uri="{9D8B030D-6E8A-4147-A177-3AD203B41FA5}">
                      <a16:colId xmlns:a16="http://schemas.microsoft.com/office/drawing/2014/main" val="89365514"/>
                    </a:ext>
                  </a:extLst>
                </a:gridCol>
                <a:gridCol w="2731825">
                  <a:extLst>
                    <a:ext uri="{9D8B030D-6E8A-4147-A177-3AD203B41FA5}">
                      <a16:colId xmlns:a16="http://schemas.microsoft.com/office/drawing/2014/main" val="2197842463"/>
                    </a:ext>
                  </a:extLst>
                </a:gridCol>
                <a:gridCol w="982508">
                  <a:extLst>
                    <a:ext uri="{9D8B030D-6E8A-4147-A177-3AD203B41FA5}">
                      <a16:colId xmlns:a16="http://schemas.microsoft.com/office/drawing/2014/main" val="3251685623"/>
                    </a:ext>
                  </a:extLst>
                </a:gridCol>
                <a:gridCol w="2312747">
                  <a:extLst>
                    <a:ext uri="{9D8B030D-6E8A-4147-A177-3AD203B41FA5}">
                      <a16:colId xmlns:a16="http://schemas.microsoft.com/office/drawing/2014/main" val="2079983391"/>
                    </a:ext>
                  </a:extLst>
                </a:gridCol>
                <a:gridCol w="2467776">
                  <a:extLst>
                    <a:ext uri="{9D8B030D-6E8A-4147-A177-3AD203B41FA5}">
                      <a16:colId xmlns:a16="http://schemas.microsoft.com/office/drawing/2014/main" val="3597878201"/>
                    </a:ext>
                  </a:extLst>
                </a:gridCol>
                <a:gridCol w="1194073">
                  <a:extLst>
                    <a:ext uri="{9D8B030D-6E8A-4147-A177-3AD203B41FA5}">
                      <a16:colId xmlns:a16="http://schemas.microsoft.com/office/drawing/2014/main" val="2502179791"/>
                    </a:ext>
                  </a:extLst>
                </a:gridCol>
                <a:gridCol w="1349102">
                  <a:extLst>
                    <a:ext uri="{9D8B030D-6E8A-4147-A177-3AD203B41FA5}">
                      <a16:colId xmlns:a16="http://schemas.microsoft.com/office/drawing/2014/main" val="1764695324"/>
                    </a:ext>
                  </a:extLst>
                </a:gridCol>
              </a:tblGrid>
              <a:tr h="1045437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Iteration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Charge</a:t>
                      </a:r>
                      <a:r>
                        <a:rPr lang="en-GB" baseline="0" dirty="0"/>
                        <a:t> noise Valley</a:t>
                      </a:r>
                    </a:p>
                    <a:p>
                      <a:pPr algn="ctr"/>
                      <a:r>
                        <a:rPr lang="en-GB" baseline="0" dirty="0" err="1"/>
                        <a:t>uuid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Approx</a:t>
                      </a:r>
                      <a:r>
                        <a:rPr lang="en-GB" dirty="0"/>
                        <a:t> </a:t>
                      </a:r>
                    </a:p>
                    <a:p>
                      <a:pPr algn="ctr"/>
                      <a:r>
                        <a:rPr lang="en-GB" dirty="0"/>
                        <a:t>Current (</a:t>
                      </a:r>
                      <a:r>
                        <a:rPr lang="en-GB" dirty="0" err="1"/>
                        <a:t>pA</a:t>
                      </a:r>
                      <a:r>
                        <a:rPr lang="en-GB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Comment</a:t>
                      </a:r>
                    </a:p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Charge</a:t>
                      </a:r>
                      <a:r>
                        <a:rPr lang="en-GB" baseline="0" dirty="0"/>
                        <a:t> noise Slope</a:t>
                      </a:r>
                    </a:p>
                    <a:p>
                      <a:pPr algn="ctr"/>
                      <a:r>
                        <a:rPr lang="en-GB" baseline="0" dirty="0" err="1"/>
                        <a:t>uuid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err="1"/>
                        <a:t>Approx</a:t>
                      </a:r>
                      <a:r>
                        <a:rPr lang="en-GB" dirty="0"/>
                        <a:t> Current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(</a:t>
                      </a:r>
                      <a:r>
                        <a:rPr lang="en-GB" dirty="0" err="1"/>
                        <a:t>pA</a:t>
                      </a:r>
                      <a:r>
                        <a:rPr lang="en-GB" dirty="0"/>
                        <a:t>)</a:t>
                      </a:r>
                    </a:p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Comment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8297162"/>
                  </a:ext>
                </a:extLst>
              </a:tr>
              <a:tr h="405765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1675361426493255110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1675362090368255110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accent2"/>
                          </a:solidFill>
                        </a:rPr>
                        <a:t>Drift</a:t>
                      </a:r>
                      <a:r>
                        <a:rPr lang="en-GB" b="1" baseline="0" dirty="0">
                          <a:solidFill>
                            <a:schemeClr val="accent2"/>
                          </a:solidFill>
                        </a:rPr>
                        <a:t> at beginning</a:t>
                      </a:r>
                      <a:endParaRPr lang="en-GB" b="1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6887339"/>
                  </a:ext>
                </a:extLst>
              </a:tr>
              <a:tr h="321673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1675362702847255110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1675363386167255110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OK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260906"/>
                  </a:ext>
                </a:extLst>
              </a:tr>
              <a:tr h="321673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1675363998738255110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effectLst/>
                        </a:rPr>
                        <a:t>1675364687812255110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accent2"/>
                          </a:solidFill>
                        </a:rPr>
                        <a:t>Jump at end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7870929"/>
                  </a:ext>
                </a:extLst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3851925"/>
            <a:ext cx="4000498" cy="2844149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>
            <a:off x="2705100" y="4486275"/>
            <a:ext cx="495300" cy="4953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792368" y="4937760"/>
            <a:ext cx="24080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effectLst/>
              </a:rPr>
              <a:t>1675365298260255110</a:t>
            </a:r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5875905" y="2419420"/>
            <a:ext cx="3209925" cy="556055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644584" y="6155055"/>
            <a:ext cx="24080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effectLst/>
              </a:rPr>
              <a:t>1675365320550255110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72588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7F61A-2189-5DE6-9325-5BE5613585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Lever arm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4592CDB-3A51-2A6D-EE93-46A44F818B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349" y="2078206"/>
            <a:ext cx="11103302" cy="406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6551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A7EDDACE-8546-C5F2-4994-54D9E789E4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912983" cy="215791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A9AF252-078E-44DB-0097-1D9B0FCFCC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157915"/>
            <a:ext cx="5456393" cy="402370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0B5CAA5-E7BF-5103-F3E0-C5FE6C629743}"/>
              </a:ext>
            </a:extLst>
          </p:cNvPr>
          <p:cNvSpPr txBox="1"/>
          <p:nvPr/>
        </p:nvSpPr>
        <p:spPr>
          <a:xfrm>
            <a:off x="8188036" y="4548339"/>
            <a:ext cx="259926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Alpha =  0.92 +- 0.01</a:t>
            </a:r>
          </a:p>
          <a:p>
            <a:r>
              <a:rPr lang="en-US" dirty="0"/>
              <a:t>Charge noise =  0.696</a:t>
            </a:r>
          </a:p>
          <a:p>
            <a:r>
              <a:rPr lang="en-US" dirty="0"/>
              <a:t>Alpha =  0.71 +- 0.02</a:t>
            </a:r>
          </a:p>
          <a:p>
            <a:r>
              <a:rPr lang="en-US" dirty="0"/>
              <a:t>Charge noise =  0.459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CD3D6E-AEB4-D83E-52D0-A743C38135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32724"/>
            <a:ext cx="5444962" cy="4050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0579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2445</Words>
  <Application>Microsoft Office PowerPoint</Application>
  <PresentationFormat>Widescreen</PresentationFormat>
  <Paragraphs>624</Paragraphs>
  <Slides>44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8" baseType="lpstr">
      <vt:lpstr>Arial</vt:lpstr>
      <vt:lpstr>Calibri</vt:lpstr>
      <vt:lpstr>Calibri Light</vt:lpstr>
      <vt:lpstr>Office Theme</vt:lpstr>
      <vt:lpstr>Charge Noise Measurements SQ22-79-5-2-1</vt:lpstr>
      <vt:lpstr>About the sample</vt:lpstr>
      <vt:lpstr>Procedure</vt:lpstr>
      <vt:lpstr>Technical details</vt:lpstr>
      <vt:lpstr>Measurement Code</vt:lpstr>
      <vt:lpstr>Full Scan</vt:lpstr>
      <vt:lpstr>Peak 1 , Current targeted = 60 pA, Voltage valley = 1682 mV</vt:lpstr>
      <vt:lpstr>Lever arm</vt:lpstr>
      <vt:lpstr>PowerPoint Presentation</vt:lpstr>
      <vt:lpstr>Peak 2 , Current targeted = 100 pA, Voltage valley = 1692 mV</vt:lpstr>
      <vt:lpstr>PowerPoint Presentation</vt:lpstr>
      <vt:lpstr>PowerPoint Presentation</vt:lpstr>
      <vt:lpstr>Peak 3 , Current targeted = 160 pA, Voltage valley = 1701 mV</vt:lpstr>
      <vt:lpstr>PowerPoint Presentation</vt:lpstr>
      <vt:lpstr>PowerPoint Presentation</vt:lpstr>
      <vt:lpstr>Peak 4 , Current targeted = 300 pA, Voltage valley = 1711 mV</vt:lpstr>
      <vt:lpstr>PowerPoint Presentation</vt:lpstr>
      <vt:lpstr>PowerPoint Presentation</vt:lpstr>
      <vt:lpstr>Peak 5 , Current targeted = 400 pA, Voltage valley = 1721 mV</vt:lpstr>
      <vt:lpstr>PowerPoint Presentation</vt:lpstr>
      <vt:lpstr>PowerPoint Presentation</vt:lpstr>
      <vt:lpstr>Peak 6 , Current targeted = 450 pA, Voltage valley = 1731 mV</vt:lpstr>
      <vt:lpstr>PowerPoint Presentation</vt:lpstr>
      <vt:lpstr>PowerPoint Presentation</vt:lpstr>
      <vt:lpstr>Peak 7 , Current targeted = 500 pA, Voltage valley = 1741 mV</vt:lpstr>
      <vt:lpstr>PowerPoint Presentation</vt:lpstr>
      <vt:lpstr>PowerPoint Presentation</vt:lpstr>
      <vt:lpstr>Peak 8 , Current targeted = 550 pA, Voltage valley = 1750 mV</vt:lpstr>
      <vt:lpstr>PowerPoint Presentation</vt:lpstr>
      <vt:lpstr>PowerPoint Presentation</vt:lpstr>
      <vt:lpstr>Peak 9 , Current targeted = 600 pA, Voltage valley = 1760 mV</vt:lpstr>
      <vt:lpstr>PowerPoint Presentation</vt:lpstr>
      <vt:lpstr>PowerPoint Presentation</vt:lpstr>
      <vt:lpstr>Peak 10 , Current targeted = 650 pA, Voltage valley = 1769 mV</vt:lpstr>
      <vt:lpstr>PowerPoint Presentation</vt:lpstr>
      <vt:lpstr>PowerPoint Presentation</vt:lpstr>
      <vt:lpstr>Summary for the first 10 CoulombPeaks</vt:lpstr>
      <vt:lpstr>Points</vt:lpstr>
      <vt:lpstr>Things to have </vt:lpstr>
      <vt:lpstr>PowerPoint Presentation</vt:lpstr>
      <vt:lpstr>Peak 5: top time trace 1728 mV</vt:lpstr>
      <vt:lpstr>Peak 6: top time trace 1738 mV</vt:lpstr>
      <vt:lpstr>Peak 7: top time trace 1748 mV</vt:lpstr>
      <vt:lpstr>Peak 8: top time trace 1758 mV</vt:lpstr>
    </vt:vector>
  </TitlesOfParts>
  <Company>TU Delft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Charge Noise Measurements SQ22-79-5-2-1</dc:title>
  <dc:creator>Local Administrator</dc:creator>
  <cp:lastModifiedBy>Davide Degli Esposti</cp:lastModifiedBy>
  <cp:revision>53</cp:revision>
  <dcterms:created xsi:type="dcterms:W3CDTF">2023-02-03T10:02:25Z</dcterms:created>
  <dcterms:modified xsi:type="dcterms:W3CDTF">2023-02-18T14:42:49Z</dcterms:modified>
</cp:coreProperties>
</file>